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81" r:id="rId4"/>
    <p:sldId id="266" r:id="rId5"/>
    <p:sldId id="260" r:id="rId6"/>
    <p:sldId id="282" r:id="rId7"/>
    <p:sldId id="265" r:id="rId8"/>
    <p:sldId id="277" r:id="rId9"/>
    <p:sldId id="280" r:id="rId10"/>
    <p:sldId id="264" r:id="rId11"/>
    <p:sldId id="279" r:id="rId12"/>
    <p:sldId id="271" r:id="rId13"/>
    <p:sldId id="276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8080"/>
    <a:srgbClr val="9FA2E1"/>
    <a:srgbClr val="003399"/>
    <a:srgbClr val="B2B2B2"/>
    <a:srgbClr val="7378D3"/>
    <a:srgbClr val="5C8FC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4464" autoAdjust="0"/>
  </p:normalViewPr>
  <p:slideViewPr>
    <p:cSldViewPr>
      <p:cViewPr>
        <p:scale>
          <a:sx n="129" d="100"/>
          <a:sy n="129" d="100"/>
        </p:scale>
        <p:origin x="-1092" y="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17"/>
          <p:cNvSpPr>
            <a:spLocks noChangeArrowheads="1"/>
          </p:cNvSpPr>
          <p:nvPr/>
        </p:nvSpPr>
        <p:spPr bwMode="white">
          <a:xfrm>
            <a:off x="0" y="4221163"/>
            <a:ext cx="9144000" cy="26368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090" name="Group 18"/>
          <p:cNvGrpSpPr>
            <a:grpSpLocks/>
          </p:cNvGrpSpPr>
          <p:nvPr/>
        </p:nvGrpSpPr>
        <p:grpSpPr bwMode="auto">
          <a:xfrm rot="-10800000">
            <a:off x="7413625" y="5162550"/>
            <a:ext cx="1655763" cy="1630363"/>
            <a:chOff x="0" y="2704"/>
            <a:chExt cx="1063" cy="1086"/>
          </a:xfrm>
        </p:grpSpPr>
        <p:sp>
          <p:nvSpPr>
            <p:cNvPr id="3091" name="Rectangle 19"/>
            <p:cNvSpPr>
              <a:spLocks noChangeArrowheads="1"/>
            </p:cNvSpPr>
            <p:nvPr userDrawn="1"/>
          </p:nvSpPr>
          <p:spPr bwMode="ltGray">
            <a:xfrm>
              <a:off x="0" y="2704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  <a:extLst>
              <a:ext uri="{91240B29-F687-4F45-9708-019B960494DF}">
                <a14:hiddenLine xmlns:a14="http://schemas.microsoft.com/office/drawing/2010/main" xmlns="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3092" name="Rectangle 20"/>
            <p:cNvSpPr>
              <a:spLocks noChangeArrowheads="1"/>
            </p:cNvSpPr>
            <p:nvPr userDrawn="1"/>
          </p:nvSpPr>
          <p:spPr bwMode="ltGray">
            <a:xfrm>
              <a:off x="295" y="2704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  <a:extLst>
              <a:ext uri="{91240B29-F687-4F45-9708-019B960494DF}">
                <a14:hiddenLine xmlns:a14="http://schemas.microsoft.com/office/drawing/2010/main" xmlns="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3093" name="Rectangle 21"/>
            <p:cNvSpPr>
              <a:spLocks noChangeArrowheads="1"/>
            </p:cNvSpPr>
            <p:nvPr userDrawn="1"/>
          </p:nvSpPr>
          <p:spPr bwMode="ltGray">
            <a:xfrm>
              <a:off x="567" y="2704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  <a:extLst>
              <a:ext uri="{91240B29-F687-4F45-9708-019B960494DF}">
                <a14:hiddenLine xmlns:a14="http://schemas.microsoft.com/office/drawing/2010/main" xmlns="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3094" name="Rectangle 22"/>
            <p:cNvSpPr>
              <a:spLocks noChangeArrowheads="1"/>
            </p:cNvSpPr>
            <p:nvPr userDrawn="1"/>
          </p:nvSpPr>
          <p:spPr bwMode="ltGray">
            <a:xfrm>
              <a:off x="0" y="2990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  <a:extLst>
              <a:ext uri="{91240B29-F687-4F45-9708-019B960494DF}">
                <a14:hiddenLine xmlns:a14="http://schemas.microsoft.com/office/drawing/2010/main" xmlns="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3095" name="Rectangle 23"/>
            <p:cNvSpPr>
              <a:spLocks noChangeArrowheads="1"/>
            </p:cNvSpPr>
            <p:nvPr userDrawn="1"/>
          </p:nvSpPr>
          <p:spPr bwMode="ltGray">
            <a:xfrm>
              <a:off x="295" y="2990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  <a:extLst>
              <a:ext uri="{91240B29-F687-4F45-9708-019B960494DF}">
                <a14:hiddenLine xmlns:a14="http://schemas.microsoft.com/office/drawing/2010/main" xmlns="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3096" name="Rectangle 24"/>
            <p:cNvSpPr>
              <a:spLocks noChangeArrowheads="1"/>
            </p:cNvSpPr>
            <p:nvPr userDrawn="1"/>
          </p:nvSpPr>
          <p:spPr bwMode="ltGray">
            <a:xfrm>
              <a:off x="567" y="2990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  <a:extLst>
              <a:ext uri="{91240B29-F687-4F45-9708-019B960494DF}">
                <a14:hiddenLine xmlns:a14="http://schemas.microsoft.com/office/drawing/2010/main" xmlns="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3097" name="Rectangle 25"/>
            <p:cNvSpPr>
              <a:spLocks noChangeArrowheads="1"/>
            </p:cNvSpPr>
            <p:nvPr userDrawn="1"/>
          </p:nvSpPr>
          <p:spPr bwMode="ltGray">
            <a:xfrm>
              <a:off x="839" y="2704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  <a:extLst>
              <a:ext uri="{91240B29-F687-4F45-9708-019B960494DF}">
                <a14:hiddenLine xmlns:a14="http://schemas.microsoft.com/office/drawing/2010/main" xmlns="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3098" name="Rectangle 26"/>
            <p:cNvSpPr>
              <a:spLocks noChangeArrowheads="1"/>
            </p:cNvSpPr>
            <p:nvPr userDrawn="1"/>
          </p:nvSpPr>
          <p:spPr bwMode="ltGray">
            <a:xfrm>
              <a:off x="295" y="3273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  <a:extLst>
              <a:ext uri="{91240B29-F687-4F45-9708-019B960494DF}">
                <a14:hiddenLine xmlns:a14="http://schemas.microsoft.com/office/drawing/2010/main" xmlns="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3099" name="Rectangle 27"/>
            <p:cNvSpPr>
              <a:spLocks noChangeArrowheads="1"/>
            </p:cNvSpPr>
            <p:nvPr userDrawn="1"/>
          </p:nvSpPr>
          <p:spPr bwMode="ltGray">
            <a:xfrm>
              <a:off x="0" y="3273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  <a:extLst>
              <a:ext uri="{91240B29-F687-4F45-9708-019B960494DF}">
                <a14:hiddenLine xmlns:a14="http://schemas.microsoft.com/office/drawing/2010/main" xmlns="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3100" name="Rectangle 28"/>
            <p:cNvSpPr>
              <a:spLocks noChangeArrowheads="1"/>
            </p:cNvSpPr>
            <p:nvPr userDrawn="1"/>
          </p:nvSpPr>
          <p:spPr bwMode="ltGray">
            <a:xfrm>
              <a:off x="0" y="3563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  <a:extLst>
              <a:ext uri="{91240B29-F687-4F45-9708-019B960494DF}">
                <a14:hiddenLine xmlns:a14="http://schemas.microsoft.com/office/drawing/2010/main" xmlns="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081088" y="5443538"/>
            <a:ext cx="70866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grpSp>
        <p:nvGrpSpPr>
          <p:cNvPr id="3101" name="Group 29"/>
          <p:cNvGrpSpPr>
            <a:grpSpLocks/>
          </p:cNvGrpSpPr>
          <p:nvPr/>
        </p:nvGrpSpPr>
        <p:grpSpPr bwMode="auto">
          <a:xfrm>
            <a:off x="20638" y="4281488"/>
            <a:ext cx="1655762" cy="1630362"/>
            <a:chOff x="0" y="2704"/>
            <a:chExt cx="1063" cy="1086"/>
          </a:xfrm>
        </p:grpSpPr>
        <p:sp>
          <p:nvSpPr>
            <p:cNvPr id="3102" name="Rectangle 30"/>
            <p:cNvSpPr>
              <a:spLocks noChangeArrowheads="1"/>
            </p:cNvSpPr>
            <p:nvPr userDrawn="1"/>
          </p:nvSpPr>
          <p:spPr bwMode="ltGray">
            <a:xfrm>
              <a:off x="0" y="2704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  <a:extLst>
              <a:ext uri="{91240B29-F687-4F45-9708-019B960494DF}">
                <a14:hiddenLine xmlns:a14="http://schemas.microsoft.com/office/drawing/2010/main" xmlns="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3103" name="Rectangle 31"/>
            <p:cNvSpPr>
              <a:spLocks noChangeArrowheads="1"/>
            </p:cNvSpPr>
            <p:nvPr userDrawn="1"/>
          </p:nvSpPr>
          <p:spPr bwMode="ltGray">
            <a:xfrm>
              <a:off x="295" y="2704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  <a:extLst>
              <a:ext uri="{91240B29-F687-4F45-9708-019B960494DF}">
                <a14:hiddenLine xmlns:a14="http://schemas.microsoft.com/office/drawing/2010/main" xmlns="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3104" name="Rectangle 32"/>
            <p:cNvSpPr>
              <a:spLocks noChangeArrowheads="1"/>
            </p:cNvSpPr>
            <p:nvPr userDrawn="1"/>
          </p:nvSpPr>
          <p:spPr bwMode="ltGray">
            <a:xfrm>
              <a:off x="567" y="2704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  <a:extLst>
              <a:ext uri="{91240B29-F687-4F45-9708-019B960494DF}">
                <a14:hiddenLine xmlns:a14="http://schemas.microsoft.com/office/drawing/2010/main" xmlns="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3105" name="Rectangle 33"/>
            <p:cNvSpPr>
              <a:spLocks noChangeArrowheads="1"/>
            </p:cNvSpPr>
            <p:nvPr userDrawn="1"/>
          </p:nvSpPr>
          <p:spPr bwMode="ltGray">
            <a:xfrm>
              <a:off x="0" y="2990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  <a:extLst>
              <a:ext uri="{91240B29-F687-4F45-9708-019B960494DF}">
                <a14:hiddenLine xmlns:a14="http://schemas.microsoft.com/office/drawing/2010/main" xmlns="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3106" name="Rectangle 34"/>
            <p:cNvSpPr>
              <a:spLocks noChangeArrowheads="1"/>
            </p:cNvSpPr>
            <p:nvPr userDrawn="1"/>
          </p:nvSpPr>
          <p:spPr bwMode="ltGray">
            <a:xfrm>
              <a:off x="295" y="2990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  <a:extLst>
              <a:ext uri="{91240B29-F687-4F45-9708-019B960494DF}">
                <a14:hiddenLine xmlns:a14="http://schemas.microsoft.com/office/drawing/2010/main" xmlns="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3107" name="Rectangle 35"/>
            <p:cNvSpPr>
              <a:spLocks noChangeArrowheads="1"/>
            </p:cNvSpPr>
            <p:nvPr userDrawn="1"/>
          </p:nvSpPr>
          <p:spPr bwMode="ltGray">
            <a:xfrm>
              <a:off x="567" y="2990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  <a:extLst>
              <a:ext uri="{91240B29-F687-4F45-9708-019B960494DF}">
                <a14:hiddenLine xmlns:a14="http://schemas.microsoft.com/office/drawing/2010/main" xmlns="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3108" name="Rectangle 36"/>
            <p:cNvSpPr>
              <a:spLocks noChangeArrowheads="1"/>
            </p:cNvSpPr>
            <p:nvPr userDrawn="1"/>
          </p:nvSpPr>
          <p:spPr bwMode="ltGray">
            <a:xfrm>
              <a:off x="839" y="2704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  <a:extLst>
              <a:ext uri="{91240B29-F687-4F45-9708-019B960494DF}">
                <a14:hiddenLine xmlns:a14="http://schemas.microsoft.com/office/drawing/2010/main" xmlns="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3109" name="Rectangle 37"/>
            <p:cNvSpPr>
              <a:spLocks noChangeArrowheads="1"/>
            </p:cNvSpPr>
            <p:nvPr userDrawn="1"/>
          </p:nvSpPr>
          <p:spPr bwMode="ltGray">
            <a:xfrm>
              <a:off x="295" y="3273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  <a:extLst>
              <a:ext uri="{91240B29-F687-4F45-9708-019B960494DF}">
                <a14:hiddenLine xmlns:a14="http://schemas.microsoft.com/office/drawing/2010/main" xmlns="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3110" name="Rectangle 38"/>
            <p:cNvSpPr>
              <a:spLocks noChangeArrowheads="1"/>
            </p:cNvSpPr>
            <p:nvPr userDrawn="1"/>
          </p:nvSpPr>
          <p:spPr bwMode="ltGray">
            <a:xfrm>
              <a:off x="0" y="3273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  <a:extLst>
              <a:ext uri="{91240B29-F687-4F45-9708-019B960494DF}">
                <a14:hiddenLine xmlns:a14="http://schemas.microsoft.com/office/drawing/2010/main" xmlns="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3111" name="Rectangle 39"/>
            <p:cNvSpPr>
              <a:spLocks noChangeArrowheads="1"/>
            </p:cNvSpPr>
            <p:nvPr userDrawn="1"/>
          </p:nvSpPr>
          <p:spPr bwMode="ltGray">
            <a:xfrm>
              <a:off x="0" y="3563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  <a:extLst>
              <a:ext uri="{91240B29-F687-4F45-9708-019B960494DF}">
                <a14:hiddenLine xmlns:a14="http://schemas.microsoft.com/office/drawing/2010/main" xmlns="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</p:grp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990600" y="4572000"/>
            <a:ext cx="7239000" cy="631825"/>
          </a:xfrm>
        </p:spPr>
        <p:txBody>
          <a:bodyPr/>
          <a:lstStyle>
            <a:lvl1pPr>
              <a:defRPr sz="4800">
                <a:solidFill>
                  <a:schemeClr val="bg2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 Logo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03ED57A-E399-4D31-A3B8-BE0C79B6F24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80981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19088"/>
            <a:ext cx="2057400" cy="60055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19088"/>
            <a:ext cx="6019800" cy="60055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 Logo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0D1F111-2030-48FD-800C-F508F116554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587355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19088"/>
            <a:ext cx="7391400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076325"/>
            <a:ext cx="8229600" cy="5248275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>
          <a:xfrm>
            <a:off x="7162800" y="6567488"/>
            <a:ext cx="1524000" cy="29051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Company  Logo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476250" y="6565900"/>
            <a:ext cx="609600" cy="268288"/>
          </a:xfrm>
        </p:spPr>
        <p:txBody>
          <a:bodyPr/>
          <a:lstStyle>
            <a:lvl1pPr>
              <a:defRPr/>
            </a:lvl1pPr>
          </a:lstStyle>
          <a:p>
            <a:fld id="{A92B6269-44A2-4298-909F-098919839AE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18756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 Logo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3126FC4-F1B3-4644-98B8-101134A0FFF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11918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 Logo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D30DD11-A11E-48F1-9E49-8A0E443B53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61026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8E76A62-5717-4E65-B8F7-8D826A6A210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95817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 Logo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B6BCDBD-9205-4737-A0FD-32A3FA0B072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85076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 Logo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C2D6461-8FF1-442C-AFEA-CEA14B6DDAD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17383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 Logo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BC18CC9-733A-4833-B829-C3FD26AFFBD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64399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1950179-FFD3-4B6B-A4F9-B6B404DA434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79735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00214EE-B141-482B-9566-04AF5F518AA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38637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2" name="Rectangle 38"/>
          <p:cNvSpPr>
            <a:spLocks noChangeArrowheads="1"/>
          </p:cNvSpPr>
          <p:nvPr/>
        </p:nvSpPr>
        <p:spPr bwMode="gray">
          <a:xfrm>
            <a:off x="0" y="6562725"/>
            <a:ext cx="9144000" cy="3048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white">
          <a:xfrm>
            <a:off x="0" y="0"/>
            <a:ext cx="9144000" cy="914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040" name="Group 16"/>
          <p:cNvGrpSpPr>
            <a:grpSpLocks/>
          </p:cNvGrpSpPr>
          <p:nvPr/>
        </p:nvGrpSpPr>
        <p:grpSpPr bwMode="auto">
          <a:xfrm>
            <a:off x="44450" y="44450"/>
            <a:ext cx="863600" cy="847725"/>
            <a:chOff x="0" y="2704"/>
            <a:chExt cx="1063" cy="1086"/>
          </a:xfrm>
        </p:grpSpPr>
        <p:sp>
          <p:nvSpPr>
            <p:cNvPr id="1041" name="Rectangle 17"/>
            <p:cNvSpPr>
              <a:spLocks noChangeArrowheads="1"/>
            </p:cNvSpPr>
            <p:nvPr userDrawn="1"/>
          </p:nvSpPr>
          <p:spPr bwMode="gray">
            <a:xfrm>
              <a:off x="0" y="2704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2" name="Rectangle 18"/>
            <p:cNvSpPr>
              <a:spLocks noChangeArrowheads="1"/>
            </p:cNvSpPr>
            <p:nvPr userDrawn="1"/>
          </p:nvSpPr>
          <p:spPr bwMode="gray">
            <a:xfrm>
              <a:off x="295" y="2704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3" name="Rectangle 19"/>
            <p:cNvSpPr>
              <a:spLocks noChangeArrowheads="1"/>
            </p:cNvSpPr>
            <p:nvPr userDrawn="1"/>
          </p:nvSpPr>
          <p:spPr bwMode="gray">
            <a:xfrm>
              <a:off x="567" y="2704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4" name="Rectangle 20"/>
            <p:cNvSpPr>
              <a:spLocks noChangeArrowheads="1"/>
            </p:cNvSpPr>
            <p:nvPr userDrawn="1"/>
          </p:nvSpPr>
          <p:spPr bwMode="gray">
            <a:xfrm>
              <a:off x="0" y="2990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5" name="Rectangle 21"/>
            <p:cNvSpPr>
              <a:spLocks noChangeArrowheads="1"/>
            </p:cNvSpPr>
            <p:nvPr userDrawn="1"/>
          </p:nvSpPr>
          <p:spPr bwMode="gray">
            <a:xfrm>
              <a:off x="295" y="2990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6" name="Rectangle 22"/>
            <p:cNvSpPr>
              <a:spLocks noChangeArrowheads="1"/>
            </p:cNvSpPr>
            <p:nvPr userDrawn="1"/>
          </p:nvSpPr>
          <p:spPr bwMode="gray">
            <a:xfrm>
              <a:off x="567" y="2990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7" name="Rectangle 23"/>
            <p:cNvSpPr>
              <a:spLocks noChangeArrowheads="1"/>
            </p:cNvSpPr>
            <p:nvPr userDrawn="1"/>
          </p:nvSpPr>
          <p:spPr bwMode="gray">
            <a:xfrm>
              <a:off x="839" y="2704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8" name="Rectangle 24"/>
            <p:cNvSpPr>
              <a:spLocks noChangeArrowheads="1"/>
            </p:cNvSpPr>
            <p:nvPr userDrawn="1"/>
          </p:nvSpPr>
          <p:spPr bwMode="gray">
            <a:xfrm>
              <a:off x="295" y="3273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9" name="Rectangle 25"/>
            <p:cNvSpPr>
              <a:spLocks noChangeArrowheads="1"/>
            </p:cNvSpPr>
            <p:nvPr userDrawn="1"/>
          </p:nvSpPr>
          <p:spPr bwMode="gray">
            <a:xfrm>
              <a:off x="0" y="3273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0" name="Rectangle 26"/>
            <p:cNvSpPr>
              <a:spLocks noChangeArrowheads="1"/>
            </p:cNvSpPr>
            <p:nvPr userDrawn="1"/>
          </p:nvSpPr>
          <p:spPr bwMode="gray">
            <a:xfrm>
              <a:off x="0" y="3563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51" name="Group 27"/>
          <p:cNvGrpSpPr>
            <a:grpSpLocks/>
          </p:cNvGrpSpPr>
          <p:nvPr/>
        </p:nvGrpSpPr>
        <p:grpSpPr bwMode="auto">
          <a:xfrm rot="-10800000">
            <a:off x="8228013" y="22225"/>
            <a:ext cx="863600" cy="847725"/>
            <a:chOff x="0" y="2704"/>
            <a:chExt cx="1063" cy="1086"/>
          </a:xfrm>
        </p:grpSpPr>
        <p:sp>
          <p:nvSpPr>
            <p:cNvPr id="1052" name="Rectangle 28"/>
            <p:cNvSpPr>
              <a:spLocks noChangeArrowheads="1"/>
            </p:cNvSpPr>
            <p:nvPr userDrawn="1"/>
          </p:nvSpPr>
          <p:spPr bwMode="gray">
            <a:xfrm>
              <a:off x="0" y="2704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3" name="Rectangle 29"/>
            <p:cNvSpPr>
              <a:spLocks noChangeArrowheads="1"/>
            </p:cNvSpPr>
            <p:nvPr userDrawn="1"/>
          </p:nvSpPr>
          <p:spPr bwMode="gray">
            <a:xfrm>
              <a:off x="295" y="2704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4" name="Rectangle 30"/>
            <p:cNvSpPr>
              <a:spLocks noChangeArrowheads="1"/>
            </p:cNvSpPr>
            <p:nvPr userDrawn="1"/>
          </p:nvSpPr>
          <p:spPr bwMode="gray">
            <a:xfrm>
              <a:off x="567" y="2704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5" name="Rectangle 31"/>
            <p:cNvSpPr>
              <a:spLocks noChangeArrowheads="1"/>
            </p:cNvSpPr>
            <p:nvPr userDrawn="1"/>
          </p:nvSpPr>
          <p:spPr bwMode="gray">
            <a:xfrm>
              <a:off x="0" y="2990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6" name="Rectangle 32"/>
            <p:cNvSpPr>
              <a:spLocks noChangeArrowheads="1"/>
            </p:cNvSpPr>
            <p:nvPr userDrawn="1"/>
          </p:nvSpPr>
          <p:spPr bwMode="gray">
            <a:xfrm>
              <a:off x="295" y="2990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7" name="Rectangle 33"/>
            <p:cNvSpPr>
              <a:spLocks noChangeArrowheads="1"/>
            </p:cNvSpPr>
            <p:nvPr userDrawn="1"/>
          </p:nvSpPr>
          <p:spPr bwMode="gray">
            <a:xfrm>
              <a:off x="567" y="2990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8" name="Rectangle 34"/>
            <p:cNvSpPr>
              <a:spLocks noChangeArrowheads="1"/>
            </p:cNvSpPr>
            <p:nvPr userDrawn="1"/>
          </p:nvSpPr>
          <p:spPr bwMode="gray">
            <a:xfrm>
              <a:off x="839" y="2704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9" name="Rectangle 35"/>
            <p:cNvSpPr>
              <a:spLocks noChangeArrowheads="1"/>
            </p:cNvSpPr>
            <p:nvPr userDrawn="1"/>
          </p:nvSpPr>
          <p:spPr bwMode="gray">
            <a:xfrm>
              <a:off x="295" y="3273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0" name="Rectangle 36"/>
            <p:cNvSpPr>
              <a:spLocks noChangeArrowheads="1"/>
            </p:cNvSpPr>
            <p:nvPr userDrawn="1"/>
          </p:nvSpPr>
          <p:spPr bwMode="gray">
            <a:xfrm>
              <a:off x="0" y="3273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1" name="Rectangle 37"/>
            <p:cNvSpPr>
              <a:spLocks noChangeArrowheads="1"/>
            </p:cNvSpPr>
            <p:nvPr userDrawn="1"/>
          </p:nvSpPr>
          <p:spPr bwMode="gray">
            <a:xfrm>
              <a:off x="0" y="3563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76325"/>
            <a:ext cx="8229600" cy="524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162800" y="6567488"/>
            <a:ext cx="1524000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/>
            </a:lvl1pPr>
          </a:lstStyle>
          <a:p>
            <a:r>
              <a:rPr lang="en-US"/>
              <a:t>Company  Logo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76250" y="6565900"/>
            <a:ext cx="609600" cy="26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tx2"/>
                </a:solidFill>
                <a:latin typeface="Verdana" pitchFamily="34" charset="0"/>
              </a:defRPr>
            </a:lvl1pPr>
          </a:lstStyle>
          <a:p>
            <a:fld id="{8200BBA4-6E44-4B5A-B966-5105CE453A3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838200" y="319088"/>
            <a:ext cx="73914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200" b="1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4221088"/>
          </a:xfrm>
          <a:prstGeom prst="rect">
            <a:avLst/>
          </a:prstGeom>
          <a:solidFill>
            <a:srgbClr val="B2B2B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700808"/>
            <a:ext cx="8784976" cy="631825"/>
          </a:xfrm>
        </p:spPr>
        <p:txBody>
          <a:bodyPr/>
          <a:lstStyle/>
          <a:p>
            <a:r>
              <a:rPr lang="ru-RU" sz="2800" dirty="0" smtClean="0">
                <a:solidFill>
                  <a:srgbClr val="002060"/>
                </a:solidFill>
              </a:rPr>
              <a:t>Актуальные вопросы ресурсного обеспечения профессиональных образовательных организаций как основа формирования кадрового потенциала для экономики региона</a:t>
            </a:r>
            <a:endParaRPr lang="en-US" sz="28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27984" y="5013176"/>
            <a:ext cx="38468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Шутов Вадим Николаевич, директор АУ «Сургутский политехнический колледж»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Line 3"/>
          <p:cNvSpPr>
            <a:spLocks noChangeShapeType="1"/>
          </p:cNvSpPr>
          <p:nvPr/>
        </p:nvSpPr>
        <p:spPr bwMode="gray">
          <a:xfrm flipH="1">
            <a:off x="873125" y="5621338"/>
            <a:ext cx="1657350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5780" name="Line 4"/>
          <p:cNvSpPr>
            <a:spLocks noChangeShapeType="1"/>
          </p:cNvSpPr>
          <p:nvPr/>
        </p:nvSpPr>
        <p:spPr bwMode="gray">
          <a:xfrm flipH="1">
            <a:off x="873125" y="4783138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5781" name="Line 5"/>
          <p:cNvSpPr>
            <a:spLocks noChangeShapeType="1"/>
          </p:cNvSpPr>
          <p:nvPr/>
        </p:nvSpPr>
        <p:spPr bwMode="gray">
          <a:xfrm flipH="1">
            <a:off x="873125" y="3952875"/>
            <a:ext cx="335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5782" name="Line 6"/>
          <p:cNvSpPr>
            <a:spLocks noChangeShapeType="1"/>
          </p:cNvSpPr>
          <p:nvPr/>
        </p:nvSpPr>
        <p:spPr bwMode="gray">
          <a:xfrm flipH="1">
            <a:off x="873125" y="3124200"/>
            <a:ext cx="416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5783" name="Line 7"/>
          <p:cNvSpPr>
            <a:spLocks noChangeShapeType="1"/>
          </p:cNvSpPr>
          <p:nvPr/>
        </p:nvSpPr>
        <p:spPr bwMode="gray">
          <a:xfrm flipH="1" flipV="1">
            <a:off x="873125" y="2282825"/>
            <a:ext cx="50339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5784" name="Line 8"/>
          <p:cNvSpPr>
            <a:spLocks noChangeShapeType="1"/>
          </p:cNvSpPr>
          <p:nvPr/>
        </p:nvSpPr>
        <p:spPr bwMode="gray">
          <a:xfrm>
            <a:off x="882650" y="2276475"/>
            <a:ext cx="0" cy="8715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5785" name="Line 9"/>
          <p:cNvSpPr>
            <a:spLocks noChangeShapeType="1"/>
          </p:cNvSpPr>
          <p:nvPr/>
        </p:nvSpPr>
        <p:spPr bwMode="gray">
          <a:xfrm>
            <a:off x="882939" y="3148013"/>
            <a:ext cx="0" cy="817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5786" name="Line 10"/>
          <p:cNvSpPr>
            <a:spLocks noChangeShapeType="1"/>
          </p:cNvSpPr>
          <p:nvPr/>
        </p:nvSpPr>
        <p:spPr bwMode="gray">
          <a:xfrm>
            <a:off x="892464" y="3965575"/>
            <a:ext cx="0" cy="815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5787" name="Line 11"/>
          <p:cNvSpPr>
            <a:spLocks noChangeShapeType="1"/>
          </p:cNvSpPr>
          <p:nvPr/>
        </p:nvSpPr>
        <p:spPr bwMode="gray">
          <a:xfrm>
            <a:off x="892753" y="4783138"/>
            <a:ext cx="0" cy="815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5788" name="Text Box 12"/>
          <p:cNvSpPr txBox="1">
            <a:spLocks noChangeArrowheads="1"/>
          </p:cNvSpPr>
          <p:nvPr/>
        </p:nvSpPr>
        <p:spPr bwMode="gray">
          <a:xfrm>
            <a:off x="914534" y="2366352"/>
            <a:ext cx="2957839" cy="738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9" tIns="45715" rIns="91429" bIns="45715">
            <a:spAutoFit/>
          </a:bodyPr>
          <a:lstStyle/>
          <a:p>
            <a:pPr eaLnBrk="0" hangingPunct="0"/>
            <a:r>
              <a:rPr lang="ru-RU" sz="1400" dirty="0" smtClean="0">
                <a:latin typeface="Verdana" pitchFamily="34" charset="0"/>
              </a:rPr>
              <a:t>В округе не осуществляется  </a:t>
            </a:r>
          </a:p>
          <a:p>
            <a:pPr eaLnBrk="0" hangingPunct="0"/>
            <a:r>
              <a:rPr lang="ru-RU" sz="1400" dirty="0" smtClean="0">
                <a:latin typeface="Verdana" pitchFamily="34" charset="0"/>
              </a:rPr>
              <a:t>подготовка педагогов для</a:t>
            </a:r>
          </a:p>
          <a:p>
            <a:pPr eaLnBrk="0" hangingPunct="0"/>
            <a:r>
              <a:rPr lang="ru-RU" sz="1400" dirty="0" smtClean="0">
                <a:latin typeface="Verdana" pitchFamily="34" charset="0"/>
              </a:rPr>
              <a:t>системы профобразования</a:t>
            </a:r>
            <a:endParaRPr lang="en-US" sz="1400" dirty="0">
              <a:latin typeface="Verdana" pitchFamily="34" charset="0"/>
            </a:endParaRPr>
          </a:p>
        </p:txBody>
      </p:sp>
      <p:sp>
        <p:nvSpPr>
          <p:cNvPr id="75789" name="Text Box 13"/>
          <p:cNvSpPr txBox="1">
            <a:spLocks noChangeArrowheads="1"/>
          </p:cNvSpPr>
          <p:nvPr/>
        </p:nvSpPr>
        <p:spPr bwMode="gray">
          <a:xfrm>
            <a:off x="865588" y="3217396"/>
            <a:ext cx="2879292" cy="738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9" tIns="45715" rIns="91429" bIns="45715">
            <a:spAutoFit/>
          </a:bodyPr>
          <a:lstStyle/>
          <a:p>
            <a:pPr eaLnBrk="0" hangingPunct="0"/>
            <a:r>
              <a:rPr lang="ru-RU" sz="1400" dirty="0" smtClean="0">
                <a:latin typeface="Verdana" pitchFamily="34" charset="0"/>
              </a:rPr>
              <a:t>Часто меняющаяся</a:t>
            </a:r>
          </a:p>
          <a:p>
            <a:pPr eaLnBrk="0" hangingPunct="0"/>
            <a:r>
              <a:rPr lang="ru-RU" sz="1400" dirty="0" smtClean="0">
                <a:latin typeface="Verdana" pitchFamily="34" charset="0"/>
              </a:rPr>
              <a:t> и жестко регламентируемая</a:t>
            </a:r>
          </a:p>
          <a:p>
            <a:pPr eaLnBrk="0" hangingPunct="0"/>
            <a:r>
              <a:rPr lang="ru-RU" sz="1400" dirty="0" smtClean="0">
                <a:latin typeface="Verdana" pitchFamily="34" charset="0"/>
              </a:rPr>
              <a:t> система оплаты труда</a:t>
            </a:r>
            <a:endParaRPr lang="en-US" sz="1400" dirty="0">
              <a:latin typeface="Verdana" pitchFamily="34" charset="0"/>
            </a:endParaRPr>
          </a:p>
        </p:txBody>
      </p:sp>
      <p:sp>
        <p:nvSpPr>
          <p:cNvPr id="75790" name="Text Box 14"/>
          <p:cNvSpPr txBox="1">
            <a:spLocks noChangeArrowheads="1"/>
          </p:cNvSpPr>
          <p:nvPr/>
        </p:nvSpPr>
        <p:spPr bwMode="gray">
          <a:xfrm>
            <a:off x="927079" y="4118640"/>
            <a:ext cx="1906269" cy="523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9" tIns="45715" rIns="91429" bIns="45715">
            <a:spAutoFit/>
          </a:bodyPr>
          <a:lstStyle/>
          <a:p>
            <a:pPr eaLnBrk="0" hangingPunct="0"/>
            <a:r>
              <a:rPr lang="ru-RU" sz="1400" dirty="0" smtClean="0">
                <a:latin typeface="Verdana" pitchFamily="34" charset="0"/>
              </a:rPr>
              <a:t>Сказывается на</a:t>
            </a:r>
          </a:p>
          <a:p>
            <a:pPr eaLnBrk="0" hangingPunct="0"/>
            <a:r>
              <a:rPr lang="ru-RU" sz="1400" dirty="0" smtClean="0">
                <a:latin typeface="Verdana" pitchFamily="34" charset="0"/>
              </a:rPr>
              <a:t>результатах труда</a:t>
            </a:r>
            <a:endParaRPr lang="en-US" sz="1400" dirty="0">
              <a:latin typeface="Verdana" pitchFamily="34" charset="0"/>
            </a:endParaRPr>
          </a:p>
        </p:txBody>
      </p:sp>
      <p:sp>
        <p:nvSpPr>
          <p:cNvPr id="75791" name="Text Box 15"/>
          <p:cNvSpPr txBox="1">
            <a:spLocks noChangeArrowheads="1"/>
          </p:cNvSpPr>
          <p:nvPr/>
        </p:nvSpPr>
        <p:spPr bwMode="gray">
          <a:xfrm>
            <a:off x="954509" y="4836880"/>
            <a:ext cx="1856576" cy="738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9" tIns="45715" rIns="91429" bIns="45715">
            <a:spAutoFit/>
          </a:bodyPr>
          <a:lstStyle/>
          <a:p>
            <a:pPr eaLnBrk="0" hangingPunct="0"/>
            <a:r>
              <a:rPr lang="ru-RU" sz="1400" dirty="0" smtClean="0">
                <a:latin typeface="Verdana" pitchFamily="34" charset="0"/>
              </a:rPr>
              <a:t>Около 40-45%  – </a:t>
            </a:r>
          </a:p>
          <a:p>
            <a:pPr eaLnBrk="0" hangingPunct="0"/>
            <a:r>
              <a:rPr lang="ru-RU" sz="1400" dirty="0" smtClean="0">
                <a:latin typeface="Verdana" pitchFamily="34" charset="0"/>
              </a:rPr>
              <a:t>пенсионного</a:t>
            </a:r>
          </a:p>
          <a:p>
            <a:pPr eaLnBrk="0" hangingPunct="0"/>
            <a:r>
              <a:rPr lang="ru-RU" sz="1400" dirty="0" smtClean="0">
                <a:latin typeface="Verdana" pitchFamily="34" charset="0"/>
              </a:rPr>
              <a:t> возраста</a:t>
            </a:r>
          </a:p>
        </p:txBody>
      </p:sp>
      <p:grpSp>
        <p:nvGrpSpPr>
          <p:cNvPr id="75792" name="Group 16"/>
          <p:cNvGrpSpPr>
            <a:grpSpLocks/>
          </p:cNvGrpSpPr>
          <p:nvPr/>
        </p:nvGrpSpPr>
        <p:grpSpPr bwMode="auto">
          <a:xfrm>
            <a:off x="2590800" y="2286000"/>
            <a:ext cx="5826125" cy="3343275"/>
            <a:chOff x="1514" y="1446"/>
            <a:chExt cx="3670" cy="2106"/>
          </a:xfrm>
        </p:grpSpPr>
        <p:sp>
          <p:nvSpPr>
            <p:cNvPr id="75793" name="Freeform 17"/>
            <p:cNvSpPr>
              <a:spLocks/>
            </p:cNvSpPr>
            <p:nvPr/>
          </p:nvSpPr>
          <p:spPr bwMode="gray">
            <a:xfrm>
              <a:off x="4817" y="1446"/>
              <a:ext cx="363" cy="533"/>
            </a:xfrm>
            <a:custGeom>
              <a:avLst/>
              <a:gdLst>
                <a:gd name="T0" fmla="*/ 308 w 308"/>
                <a:gd name="T1" fmla="*/ 120 h 444"/>
                <a:gd name="T2" fmla="*/ 0 w 308"/>
                <a:gd name="T3" fmla="*/ 444 h 444"/>
                <a:gd name="T4" fmla="*/ 0 w 308"/>
                <a:gd name="T5" fmla="*/ 286 h 444"/>
                <a:gd name="T6" fmla="*/ 308 w 308"/>
                <a:gd name="T7" fmla="*/ 0 h 444"/>
                <a:gd name="T8" fmla="*/ 308 w 308"/>
                <a:gd name="T9" fmla="*/ 12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" h="444">
                  <a:moveTo>
                    <a:pt x="308" y="120"/>
                  </a:moveTo>
                  <a:lnTo>
                    <a:pt x="0" y="444"/>
                  </a:lnTo>
                  <a:lnTo>
                    <a:pt x="0" y="286"/>
                  </a:lnTo>
                  <a:lnTo>
                    <a:pt x="308" y="0"/>
                  </a:lnTo>
                  <a:lnTo>
                    <a:pt x="308" y="12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D1D1D1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5794" name="Freeform 18"/>
            <p:cNvSpPr>
              <a:spLocks/>
            </p:cNvSpPr>
            <p:nvPr/>
          </p:nvSpPr>
          <p:spPr bwMode="gray">
            <a:xfrm>
              <a:off x="3078" y="1446"/>
              <a:ext cx="2106" cy="341"/>
            </a:xfrm>
            <a:custGeom>
              <a:avLst/>
              <a:gdLst>
                <a:gd name="T0" fmla="*/ 1478 w 1786"/>
                <a:gd name="T1" fmla="*/ 284 h 284"/>
                <a:gd name="T2" fmla="*/ 0 w 1786"/>
                <a:gd name="T3" fmla="*/ 284 h 284"/>
                <a:gd name="T4" fmla="*/ 446 w 1786"/>
                <a:gd name="T5" fmla="*/ 0 h 284"/>
                <a:gd name="T6" fmla="*/ 1786 w 1786"/>
                <a:gd name="T7" fmla="*/ 0 h 284"/>
                <a:gd name="T8" fmla="*/ 1478 w 1786"/>
                <a:gd name="T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6" h="284">
                  <a:moveTo>
                    <a:pt x="1478" y="284"/>
                  </a:moveTo>
                  <a:lnTo>
                    <a:pt x="0" y="284"/>
                  </a:lnTo>
                  <a:lnTo>
                    <a:pt x="446" y="0"/>
                  </a:lnTo>
                  <a:lnTo>
                    <a:pt x="1786" y="0"/>
                  </a:lnTo>
                  <a:lnTo>
                    <a:pt x="1478" y="28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80808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5795" name="Freeform 19"/>
            <p:cNvSpPr>
              <a:spLocks/>
            </p:cNvSpPr>
            <p:nvPr/>
          </p:nvSpPr>
          <p:spPr bwMode="gray">
            <a:xfrm>
              <a:off x="4452" y="1970"/>
              <a:ext cx="363" cy="530"/>
            </a:xfrm>
            <a:custGeom>
              <a:avLst/>
              <a:gdLst>
                <a:gd name="T0" fmla="*/ 308 w 308"/>
                <a:gd name="T1" fmla="*/ 120 h 442"/>
                <a:gd name="T2" fmla="*/ 0 w 308"/>
                <a:gd name="T3" fmla="*/ 442 h 442"/>
                <a:gd name="T4" fmla="*/ 0 w 308"/>
                <a:gd name="T5" fmla="*/ 286 h 442"/>
                <a:gd name="T6" fmla="*/ 308 w 308"/>
                <a:gd name="T7" fmla="*/ 0 h 442"/>
                <a:gd name="T8" fmla="*/ 308 w 308"/>
                <a:gd name="T9" fmla="*/ 12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" h="442">
                  <a:moveTo>
                    <a:pt x="308" y="120"/>
                  </a:moveTo>
                  <a:lnTo>
                    <a:pt x="0" y="442"/>
                  </a:lnTo>
                  <a:lnTo>
                    <a:pt x="0" y="286"/>
                  </a:lnTo>
                  <a:lnTo>
                    <a:pt x="308" y="0"/>
                  </a:lnTo>
                  <a:lnTo>
                    <a:pt x="308" y="12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D1D1D1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5796" name="Freeform 20"/>
            <p:cNvSpPr>
              <a:spLocks/>
            </p:cNvSpPr>
            <p:nvPr/>
          </p:nvSpPr>
          <p:spPr bwMode="gray">
            <a:xfrm>
              <a:off x="2555" y="1970"/>
              <a:ext cx="2264" cy="340"/>
            </a:xfrm>
            <a:custGeom>
              <a:avLst/>
              <a:gdLst>
                <a:gd name="T0" fmla="*/ 1612 w 1920"/>
                <a:gd name="T1" fmla="*/ 284 h 284"/>
                <a:gd name="T2" fmla="*/ 0 w 1920"/>
                <a:gd name="T3" fmla="*/ 284 h 284"/>
                <a:gd name="T4" fmla="*/ 446 w 1920"/>
                <a:gd name="T5" fmla="*/ 0 h 284"/>
                <a:gd name="T6" fmla="*/ 1920 w 1920"/>
                <a:gd name="T7" fmla="*/ 0 h 284"/>
                <a:gd name="T8" fmla="*/ 1612 w 1920"/>
                <a:gd name="T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0" h="284">
                  <a:moveTo>
                    <a:pt x="1612" y="284"/>
                  </a:moveTo>
                  <a:lnTo>
                    <a:pt x="0" y="284"/>
                  </a:lnTo>
                  <a:lnTo>
                    <a:pt x="446" y="0"/>
                  </a:lnTo>
                  <a:lnTo>
                    <a:pt x="1920" y="0"/>
                  </a:lnTo>
                  <a:lnTo>
                    <a:pt x="1612" y="284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80808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5797" name="Freeform 21"/>
            <p:cNvSpPr>
              <a:spLocks/>
            </p:cNvSpPr>
            <p:nvPr/>
          </p:nvSpPr>
          <p:spPr bwMode="gray">
            <a:xfrm>
              <a:off x="4086" y="2494"/>
              <a:ext cx="361" cy="532"/>
            </a:xfrm>
            <a:custGeom>
              <a:avLst/>
              <a:gdLst>
                <a:gd name="T0" fmla="*/ 306 w 306"/>
                <a:gd name="T1" fmla="*/ 122 h 444"/>
                <a:gd name="T2" fmla="*/ 0 w 306"/>
                <a:gd name="T3" fmla="*/ 444 h 444"/>
                <a:gd name="T4" fmla="*/ 0 w 306"/>
                <a:gd name="T5" fmla="*/ 286 h 444"/>
                <a:gd name="T6" fmla="*/ 306 w 306"/>
                <a:gd name="T7" fmla="*/ 0 h 444"/>
                <a:gd name="T8" fmla="*/ 306 w 306"/>
                <a:gd name="T9" fmla="*/ 122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6" h="444">
                  <a:moveTo>
                    <a:pt x="306" y="122"/>
                  </a:moveTo>
                  <a:lnTo>
                    <a:pt x="0" y="444"/>
                  </a:lnTo>
                  <a:lnTo>
                    <a:pt x="0" y="286"/>
                  </a:lnTo>
                  <a:lnTo>
                    <a:pt x="306" y="0"/>
                  </a:lnTo>
                  <a:lnTo>
                    <a:pt x="306" y="122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D1D1D1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5798" name="Freeform 22"/>
            <p:cNvSpPr>
              <a:spLocks/>
            </p:cNvSpPr>
            <p:nvPr/>
          </p:nvSpPr>
          <p:spPr bwMode="gray">
            <a:xfrm>
              <a:off x="3722" y="3019"/>
              <a:ext cx="364" cy="533"/>
            </a:xfrm>
            <a:custGeom>
              <a:avLst/>
              <a:gdLst>
                <a:gd name="T0" fmla="*/ 308 w 308"/>
                <a:gd name="T1" fmla="*/ 122 h 444"/>
                <a:gd name="T2" fmla="*/ 0 w 308"/>
                <a:gd name="T3" fmla="*/ 444 h 444"/>
                <a:gd name="T4" fmla="*/ 0 w 308"/>
                <a:gd name="T5" fmla="*/ 286 h 444"/>
                <a:gd name="T6" fmla="*/ 308 w 308"/>
                <a:gd name="T7" fmla="*/ 0 h 444"/>
                <a:gd name="T8" fmla="*/ 308 w 308"/>
                <a:gd name="T9" fmla="*/ 122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" h="444">
                  <a:moveTo>
                    <a:pt x="308" y="122"/>
                  </a:moveTo>
                  <a:lnTo>
                    <a:pt x="0" y="444"/>
                  </a:lnTo>
                  <a:lnTo>
                    <a:pt x="0" y="286"/>
                  </a:lnTo>
                  <a:lnTo>
                    <a:pt x="308" y="0"/>
                  </a:lnTo>
                  <a:lnTo>
                    <a:pt x="308" y="122"/>
                  </a:ln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shade val="46275"/>
                    <a:invGamma/>
                  </a:schemeClr>
                </a:gs>
                <a:gs pos="50000">
                  <a:schemeClr val="tx2"/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D1D1D1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5799" name="Freeform 23"/>
            <p:cNvSpPr>
              <a:spLocks/>
            </p:cNvSpPr>
            <p:nvPr/>
          </p:nvSpPr>
          <p:spPr bwMode="gray">
            <a:xfrm>
              <a:off x="1515" y="3022"/>
              <a:ext cx="2571" cy="340"/>
            </a:xfrm>
            <a:custGeom>
              <a:avLst/>
              <a:gdLst>
                <a:gd name="T0" fmla="*/ 1872 w 2180"/>
                <a:gd name="T1" fmla="*/ 284 h 284"/>
                <a:gd name="T2" fmla="*/ 0 w 2180"/>
                <a:gd name="T3" fmla="*/ 284 h 284"/>
                <a:gd name="T4" fmla="*/ 446 w 2180"/>
                <a:gd name="T5" fmla="*/ 0 h 284"/>
                <a:gd name="T6" fmla="*/ 2180 w 2180"/>
                <a:gd name="T7" fmla="*/ 0 h 284"/>
                <a:gd name="T8" fmla="*/ 1872 w 2180"/>
                <a:gd name="T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0" h="284">
                  <a:moveTo>
                    <a:pt x="1872" y="284"/>
                  </a:moveTo>
                  <a:lnTo>
                    <a:pt x="0" y="284"/>
                  </a:lnTo>
                  <a:lnTo>
                    <a:pt x="446" y="0"/>
                  </a:lnTo>
                  <a:lnTo>
                    <a:pt x="2180" y="0"/>
                  </a:lnTo>
                  <a:lnTo>
                    <a:pt x="1872" y="28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80808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5800" name="Freeform 24"/>
            <p:cNvSpPr>
              <a:spLocks/>
            </p:cNvSpPr>
            <p:nvPr/>
          </p:nvSpPr>
          <p:spPr bwMode="gray">
            <a:xfrm>
              <a:off x="1888" y="1543"/>
              <a:ext cx="1158" cy="1715"/>
            </a:xfrm>
            <a:custGeom>
              <a:avLst/>
              <a:gdLst>
                <a:gd name="T0" fmla="*/ 12 w 1824"/>
                <a:gd name="T1" fmla="*/ 2464 h 2648"/>
                <a:gd name="T2" fmla="*/ 56 w 1824"/>
                <a:gd name="T3" fmla="*/ 2120 h 2648"/>
                <a:gd name="T4" fmla="*/ 124 w 1824"/>
                <a:gd name="T5" fmla="*/ 1808 h 2648"/>
                <a:gd name="T6" fmla="*/ 212 w 1824"/>
                <a:gd name="T7" fmla="*/ 1524 h 2648"/>
                <a:gd name="T8" fmla="*/ 316 w 1824"/>
                <a:gd name="T9" fmla="*/ 1270 h 2648"/>
                <a:gd name="T10" fmla="*/ 430 w 1824"/>
                <a:gd name="T11" fmla="*/ 1044 h 2648"/>
                <a:gd name="T12" fmla="*/ 550 w 1824"/>
                <a:gd name="T13" fmla="*/ 846 h 2648"/>
                <a:gd name="T14" fmla="*/ 672 w 1824"/>
                <a:gd name="T15" fmla="*/ 674 h 2648"/>
                <a:gd name="T16" fmla="*/ 792 w 1824"/>
                <a:gd name="T17" fmla="*/ 528 h 2648"/>
                <a:gd name="T18" fmla="*/ 906 w 1824"/>
                <a:gd name="T19" fmla="*/ 408 h 2648"/>
                <a:gd name="T20" fmla="*/ 1010 w 1824"/>
                <a:gd name="T21" fmla="*/ 310 h 2648"/>
                <a:gd name="T22" fmla="*/ 1096 w 1824"/>
                <a:gd name="T23" fmla="*/ 236 h 2648"/>
                <a:gd name="T24" fmla="*/ 1164 w 1824"/>
                <a:gd name="T25" fmla="*/ 184 h 2648"/>
                <a:gd name="T26" fmla="*/ 1208 w 1824"/>
                <a:gd name="T27" fmla="*/ 154 h 2648"/>
                <a:gd name="T28" fmla="*/ 1224 w 1824"/>
                <a:gd name="T29" fmla="*/ 144 h 2648"/>
                <a:gd name="T30" fmla="*/ 1728 w 1824"/>
                <a:gd name="T31" fmla="*/ 56 h 2648"/>
                <a:gd name="T32" fmla="*/ 1568 w 1824"/>
                <a:gd name="T33" fmla="*/ 328 h 2648"/>
                <a:gd name="T34" fmla="*/ 1554 w 1824"/>
                <a:gd name="T35" fmla="*/ 332 h 2648"/>
                <a:gd name="T36" fmla="*/ 1514 w 1824"/>
                <a:gd name="T37" fmla="*/ 346 h 2648"/>
                <a:gd name="T38" fmla="*/ 1452 w 1824"/>
                <a:gd name="T39" fmla="*/ 370 h 2648"/>
                <a:gd name="T40" fmla="*/ 1370 w 1824"/>
                <a:gd name="T41" fmla="*/ 410 h 2648"/>
                <a:gd name="T42" fmla="*/ 1270 w 1824"/>
                <a:gd name="T43" fmla="*/ 466 h 2648"/>
                <a:gd name="T44" fmla="*/ 1158 w 1824"/>
                <a:gd name="T45" fmla="*/ 540 h 2648"/>
                <a:gd name="T46" fmla="*/ 1034 w 1824"/>
                <a:gd name="T47" fmla="*/ 636 h 2648"/>
                <a:gd name="T48" fmla="*/ 904 w 1824"/>
                <a:gd name="T49" fmla="*/ 756 h 2648"/>
                <a:gd name="T50" fmla="*/ 770 w 1824"/>
                <a:gd name="T51" fmla="*/ 900 h 2648"/>
                <a:gd name="T52" fmla="*/ 632 w 1824"/>
                <a:gd name="T53" fmla="*/ 1076 h 2648"/>
                <a:gd name="T54" fmla="*/ 498 w 1824"/>
                <a:gd name="T55" fmla="*/ 1280 h 2648"/>
                <a:gd name="T56" fmla="*/ 370 w 1824"/>
                <a:gd name="T57" fmla="*/ 1518 h 2648"/>
                <a:gd name="T58" fmla="*/ 248 w 1824"/>
                <a:gd name="T59" fmla="*/ 1792 h 2648"/>
                <a:gd name="T60" fmla="*/ 138 w 1824"/>
                <a:gd name="T61" fmla="*/ 2104 h 2648"/>
                <a:gd name="T62" fmla="*/ 42 w 1824"/>
                <a:gd name="T63" fmla="*/ 2456 h 2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24" h="2648">
                  <a:moveTo>
                    <a:pt x="0" y="2648"/>
                  </a:moveTo>
                  <a:lnTo>
                    <a:pt x="12" y="2464"/>
                  </a:lnTo>
                  <a:lnTo>
                    <a:pt x="32" y="2288"/>
                  </a:lnTo>
                  <a:lnTo>
                    <a:pt x="56" y="2120"/>
                  </a:lnTo>
                  <a:lnTo>
                    <a:pt x="88" y="1960"/>
                  </a:lnTo>
                  <a:lnTo>
                    <a:pt x="124" y="1808"/>
                  </a:lnTo>
                  <a:lnTo>
                    <a:pt x="166" y="1662"/>
                  </a:lnTo>
                  <a:lnTo>
                    <a:pt x="212" y="1524"/>
                  </a:lnTo>
                  <a:lnTo>
                    <a:pt x="262" y="1394"/>
                  </a:lnTo>
                  <a:lnTo>
                    <a:pt x="316" y="1270"/>
                  </a:lnTo>
                  <a:lnTo>
                    <a:pt x="372" y="1154"/>
                  </a:lnTo>
                  <a:lnTo>
                    <a:pt x="430" y="1044"/>
                  </a:lnTo>
                  <a:lnTo>
                    <a:pt x="490" y="942"/>
                  </a:lnTo>
                  <a:lnTo>
                    <a:pt x="550" y="846"/>
                  </a:lnTo>
                  <a:lnTo>
                    <a:pt x="612" y="758"/>
                  </a:lnTo>
                  <a:lnTo>
                    <a:pt x="672" y="674"/>
                  </a:lnTo>
                  <a:lnTo>
                    <a:pt x="734" y="598"/>
                  </a:lnTo>
                  <a:lnTo>
                    <a:pt x="792" y="528"/>
                  </a:lnTo>
                  <a:lnTo>
                    <a:pt x="850" y="464"/>
                  </a:lnTo>
                  <a:lnTo>
                    <a:pt x="906" y="408"/>
                  </a:lnTo>
                  <a:lnTo>
                    <a:pt x="960" y="356"/>
                  </a:lnTo>
                  <a:lnTo>
                    <a:pt x="1010" y="310"/>
                  </a:lnTo>
                  <a:lnTo>
                    <a:pt x="1056" y="270"/>
                  </a:lnTo>
                  <a:lnTo>
                    <a:pt x="1096" y="236"/>
                  </a:lnTo>
                  <a:lnTo>
                    <a:pt x="1134" y="208"/>
                  </a:lnTo>
                  <a:lnTo>
                    <a:pt x="1164" y="184"/>
                  </a:lnTo>
                  <a:lnTo>
                    <a:pt x="1190" y="166"/>
                  </a:lnTo>
                  <a:lnTo>
                    <a:pt x="1208" y="154"/>
                  </a:lnTo>
                  <a:lnTo>
                    <a:pt x="1220" y="146"/>
                  </a:lnTo>
                  <a:lnTo>
                    <a:pt x="1224" y="144"/>
                  </a:lnTo>
                  <a:lnTo>
                    <a:pt x="848" y="0"/>
                  </a:lnTo>
                  <a:lnTo>
                    <a:pt x="1728" y="56"/>
                  </a:lnTo>
                  <a:lnTo>
                    <a:pt x="1824" y="480"/>
                  </a:lnTo>
                  <a:lnTo>
                    <a:pt x="1568" y="328"/>
                  </a:lnTo>
                  <a:lnTo>
                    <a:pt x="1564" y="328"/>
                  </a:lnTo>
                  <a:lnTo>
                    <a:pt x="1554" y="332"/>
                  </a:lnTo>
                  <a:lnTo>
                    <a:pt x="1538" y="338"/>
                  </a:lnTo>
                  <a:lnTo>
                    <a:pt x="1514" y="346"/>
                  </a:lnTo>
                  <a:lnTo>
                    <a:pt x="1486" y="356"/>
                  </a:lnTo>
                  <a:lnTo>
                    <a:pt x="1452" y="370"/>
                  </a:lnTo>
                  <a:lnTo>
                    <a:pt x="1412" y="388"/>
                  </a:lnTo>
                  <a:lnTo>
                    <a:pt x="1370" y="410"/>
                  </a:lnTo>
                  <a:lnTo>
                    <a:pt x="1322" y="436"/>
                  </a:lnTo>
                  <a:lnTo>
                    <a:pt x="1270" y="466"/>
                  </a:lnTo>
                  <a:lnTo>
                    <a:pt x="1216" y="500"/>
                  </a:lnTo>
                  <a:lnTo>
                    <a:pt x="1158" y="540"/>
                  </a:lnTo>
                  <a:lnTo>
                    <a:pt x="1098" y="584"/>
                  </a:lnTo>
                  <a:lnTo>
                    <a:pt x="1034" y="636"/>
                  </a:lnTo>
                  <a:lnTo>
                    <a:pt x="970" y="692"/>
                  </a:lnTo>
                  <a:lnTo>
                    <a:pt x="904" y="756"/>
                  </a:lnTo>
                  <a:lnTo>
                    <a:pt x="836" y="824"/>
                  </a:lnTo>
                  <a:lnTo>
                    <a:pt x="770" y="900"/>
                  </a:lnTo>
                  <a:lnTo>
                    <a:pt x="700" y="984"/>
                  </a:lnTo>
                  <a:lnTo>
                    <a:pt x="632" y="1076"/>
                  </a:lnTo>
                  <a:lnTo>
                    <a:pt x="566" y="1174"/>
                  </a:lnTo>
                  <a:lnTo>
                    <a:pt x="498" y="1280"/>
                  </a:lnTo>
                  <a:lnTo>
                    <a:pt x="434" y="1394"/>
                  </a:lnTo>
                  <a:lnTo>
                    <a:pt x="370" y="1518"/>
                  </a:lnTo>
                  <a:lnTo>
                    <a:pt x="308" y="1650"/>
                  </a:lnTo>
                  <a:lnTo>
                    <a:pt x="248" y="1792"/>
                  </a:lnTo>
                  <a:lnTo>
                    <a:pt x="192" y="1944"/>
                  </a:lnTo>
                  <a:lnTo>
                    <a:pt x="138" y="2104"/>
                  </a:lnTo>
                  <a:lnTo>
                    <a:pt x="88" y="2274"/>
                  </a:lnTo>
                  <a:lnTo>
                    <a:pt x="42" y="2456"/>
                  </a:lnTo>
                  <a:lnTo>
                    <a:pt x="0" y="2648"/>
                  </a:lnTo>
                  <a:close/>
                </a:path>
              </a:pathLst>
            </a:custGeom>
            <a:gradFill rotWithShape="1">
              <a:gsLst>
                <a:gs pos="0">
                  <a:srgbClr val="D11364"/>
                </a:gs>
                <a:gs pos="100000">
                  <a:srgbClr val="D11364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FACD69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5801" name="Rectangle 25"/>
            <p:cNvSpPr>
              <a:spLocks noChangeArrowheads="1"/>
            </p:cNvSpPr>
            <p:nvPr/>
          </p:nvSpPr>
          <p:spPr bwMode="gray">
            <a:xfrm>
              <a:off x="3082" y="1787"/>
              <a:ext cx="1743" cy="192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shade val="72549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5" rIns="91429" bIns="45715" anchor="ctr"/>
            <a:lstStyle/>
            <a:p>
              <a:pPr algn="ctr" eaLnBrk="0" hangingPunct="0"/>
              <a:r>
                <a:rPr lang="ru-RU" sz="1600" b="1" dirty="0" smtClean="0">
                  <a:solidFill>
                    <a:srgbClr val="FFFFFF"/>
                  </a:solidFill>
                  <a:latin typeface="Verdana" pitchFamily="34" charset="0"/>
                </a:rPr>
                <a:t>Дефицит кадров</a:t>
              </a:r>
              <a:endParaRPr lang="en-US" sz="1600" b="1" dirty="0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75802" name="Rectangle 26"/>
            <p:cNvSpPr>
              <a:spLocks noChangeArrowheads="1"/>
            </p:cNvSpPr>
            <p:nvPr/>
          </p:nvSpPr>
          <p:spPr bwMode="gray">
            <a:xfrm>
              <a:off x="2556" y="2310"/>
              <a:ext cx="1900" cy="188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shade val="72549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5" rIns="91429" bIns="45715" anchor="ctr"/>
            <a:lstStyle/>
            <a:p>
              <a:pPr algn="ctr" eaLnBrk="0" hangingPunct="0"/>
              <a:r>
                <a:rPr lang="ru-RU" sz="1600" b="1" dirty="0" smtClean="0">
                  <a:solidFill>
                    <a:srgbClr val="FFFFFF"/>
                  </a:solidFill>
                  <a:latin typeface="Verdana" pitchFamily="34" charset="0"/>
                </a:rPr>
                <a:t>Система оплаты труда</a:t>
              </a:r>
              <a:endParaRPr lang="en-US" sz="1600" b="1" dirty="0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75803" name="Freeform 27"/>
            <p:cNvSpPr>
              <a:spLocks/>
            </p:cNvSpPr>
            <p:nvPr/>
          </p:nvSpPr>
          <p:spPr bwMode="gray">
            <a:xfrm>
              <a:off x="2036" y="2494"/>
              <a:ext cx="2415" cy="343"/>
            </a:xfrm>
            <a:custGeom>
              <a:avLst/>
              <a:gdLst>
                <a:gd name="T0" fmla="*/ 1742 w 2048"/>
                <a:gd name="T1" fmla="*/ 286 h 286"/>
                <a:gd name="T2" fmla="*/ 0 w 2048"/>
                <a:gd name="T3" fmla="*/ 286 h 286"/>
                <a:gd name="T4" fmla="*/ 446 w 2048"/>
                <a:gd name="T5" fmla="*/ 0 h 286"/>
                <a:gd name="T6" fmla="*/ 2048 w 2048"/>
                <a:gd name="T7" fmla="*/ 0 h 286"/>
                <a:gd name="T8" fmla="*/ 1742 w 2048"/>
                <a:gd name="T9" fmla="*/ 28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8" h="286">
                  <a:moveTo>
                    <a:pt x="1742" y="286"/>
                  </a:moveTo>
                  <a:lnTo>
                    <a:pt x="0" y="286"/>
                  </a:lnTo>
                  <a:lnTo>
                    <a:pt x="446" y="0"/>
                  </a:lnTo>
                  <a:lnTo>
                    <a:pt x="2048" y="0"/>
                  </a:lnTo>
                  <a:lnTo>
                    <a:pt x="1742" y="28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80808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5804" name="Rectangle 28"/>
            <p:cNvSpPr>
              <a:spLocks noChangeArrowheads="1"/>
            </p:cNvSpPr>
            <p:nvPr/>
          </p:nvSpPr>
          <p:spPr bwMode="gray">
            <a:xfrm>
              <a:off x="2038" y="2836"/>
              <a:ext cx="2056" cy="188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72549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5" rIns="91429" bIns="45715" anchor="ctr"/>
            <a:lstStyle/>
            <a:p>
              <a:pPr algn="ctr" eaLnBrk="0" hangingPunct="0"/>
              <a:r>
                <a:rPr lang="ru-RU" sz="1600" b="1" dirty="0" smtClean="0">
                  <a:solidFill>
                    <a:srgbClr val="FFFFFF"/>
                  </a:solidFill>
                  <a:latin typeface="Verdana" pitchFamily="34" charset="0"/>
                </a:rPr>
                <a:t>Перегруженность</a:t>
              </a:r>
              <a:endParaRPr lang="en-US" sz="1600" b="1" dirty="0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75805" name="Rectangle 29"/>
            <p:cNvSpPr>
              <a:spLocks noChangeArrowheads="1"/>
            </p:cNvSpPr>
            <p:nvPr/>
          </p:nvSpPr>
          <p:spPr bwMode="gray">
            <a:xfrm>
              <a:off x="1514" y="3363"/>
              <a:ext cx="2213" cy="187"/>
            </a:xfrm>
            <a:prstGeom prst="rect">
              <a:avLst/>
            </a:prstGeom>
            <a:gradFill rotWithShape="1">
              <a:gsLst>
                <a:gs pos="0">
                  <a:schemeClr val="tx2">
                    <a:gamma/>
                    <a:shade val="72549"/>
                    <a:invGamma/>
                  </a:schemeClr>
                </a:gs>
                <a:gs pos="50000">
                  <a:schemeClr val="tx2"/>
                </a:gs>
                <a:gs pos="100000">
                  <a:schemeClr val="tx2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5" rIns="91429" bIns="45715" anchor="ctr"/>
            <a:lstStyle/>
            <a:p>
              <a:pPr algn="ctr" eaLnBrk="0" hangingPunct="0"/>
              <a:r>
                <a:rPr lang="ru-RU" sz="1600" b="1" dirty="0" smtClean="0">
                  <a:solidFill>
                    <a:srgbClr val="FFFFFF"/>
                  </a:solidFill>
                  <a:latin typeface="Verdana" pitchFamily="34" charset="0"/>
                </a:rPr>
                <a:t>Возраст педагогов</a:t>
              </a:r>
              <a:endParaRPr lang="en-US" sz="1600" b="1" dirty="0">
                <a:solidFill>
                  <a:srgbClr val="FFFFFF"/>
                </a:solidFill>
                <a:latin typeface="Verdana" pitchFamily="34" charset="0"/>
              </a:endParaRPr>
            </a:p>
          </p:txBody>
        </p:sp>
      </p:grpSp>
      <p:sp>
        <p:nvSpPr>
          <p:cNvPr id="33" name="Rectangle 2"/>
          <p:cNvSpPr txBox="1">
            <a:spLocks noGrp="1" noChangeArrowheads="1"/>
          </p:cNvSpPr>
          <p:nvPr>
            <p:ph type="title"/>
          </p:nvPr>
        </p:nvSpPr>
        <p:spPr bwMode="black">
          <a:xfrm>
            <a:off x="793492" y="188640"/>
            <a:ext cx="73914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ru-RU" sz="3200" dirty="0" smtClean="0"/>
              <a:t>Кадры для профессионального образования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187" name="Group 3"/>
          <p:cNvGrpSpPr>
            <a:grpSpLocks/>
          </p:cNvGrpSpPr>
          <p:nvPr/>
        </p:nvGrpSpPr>
        <p:grpSpPr bwMode="auto">
          <a:xfrm>
            <a:off x="1219200" y="1831975"/>
            <a:ext cx="2273301" cy="4035425"/>
            <a:chOff x="720" y="1296"/>
            <a:chExt cx="1432" cy="2542"/>
          </a:xfrm>
        </p:grpSpPr>
        <p:sp>
          <p:nvSpPr>
            <p:cNvPr id="93188" name="AutoShape 4"/>
            <p:cNvSpPr>
              <a:spLocks noChangeArrowheads="1"/>
            </p:cNvSpPr>
            <p:nvPr/>
          </p:nvSpPr>
          <p:spPr bwMode="gray">
            <a:xfrm>
              <a:off x="720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4E91D4"/>
                </a:gs>
                <a:gs pos="100000">
                  <a:srgbClr val="3477A4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3189" name="AutoShape 5"/>
            <p:cNvSpPr>
              <a:spLocks noChangeArrowheads="1"/>
            </p:cNvSpPr>
            <p:nvPr/>
          </p:nvSpPr>
          <p:spPr bwMode="gray">
            <a:xfrm>
              <a:off x="741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3CA1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3190" name="AutoShape 6"/>
            <p:cNvSpPr>
              <a:spLocks noChangeArrowheads="1"/>
            </p:cNvSpPr>
            <p:nvPr/>
          </p:nvSpPr>
          <p:spPr bwMode="gray">
            <a:xfrm>
              <a:off x="752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alpha val="0"/>
                  </a:srgbClr>
                </a:gs>
                <a:gs pos="100000">
                  <a:srgbClr val="3CA1E6">
                    <a:gamma/>
                    <a:tint val="51373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3191" name="AutoShape 7"/>
            <p:cNvSpPr>
              <a:spLocks noChangeArrowheads="1"/>
            </p:cNvSpPr>
            <p:nvPr/>
          </p:nvSpPr>
          <p:spPr bwMode="gray">
            <a:xfrm>
              <a:off x="752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gamma/>
                    <a:tint val="33333"/>
                    <a:invGamma/>
                  </a:srgbClr>
                </a:gs>
                <a:gs pos="100000">
                  <a:srgbClr val="3CA1E6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3192" name="AutoShape 8"/>
            <p:cNvSpPr>
              <a:spLocks noChangeArrowheads="1"/>
            </p:cNvSpPr>
            <p:nvPr/>
          </p:nvSpPr>
          <p:spPr bwMode="gray">
            <a:xfrm>
              <a:off x="724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729EB4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3193" name="AutoShape 9"/>
            <p:cNvSpPr>
              <a:spLocks noChangeArrowheads="1"/>
            </p:cNvSpPr>
            <p:nvPr/>
          </p:nvSpPr>
          <p:spPr bwMode="gray">
            <a:xfrm>
              <a:off x="752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DAFD4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93194" name="Group 10"/>
            <p:cNvGrpSpPr>
              <a:grpSpLocks/>
            </p:cNvGrpSpPr>
            <p:nvPr/>
          </p:nvGrpSpPr>
          <p:grpSpPr bwMode="auto">
            <a:xfrm>
              <a:off x="1189" y="1296"/>
              <a:ext cx="405" cy="405"/>
              <a:chOff x="1289" y="582"/>
              <a:chExt cx="668" cy="668"/>
            </a:xfrm>
          </p:grpSpPr>
          <p:sp>
            <p:nvSpPr>
              <p:cNvPr id="93195" name="Oval 11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93196" name="Oval 12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93197" name="Oval 13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93198" name="Oval 14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93199" name="Oval 15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93200" name="Text Box 16"/>
            <p:cNvSpPr txBox="1">
              <a:spLocks noChangeArrowheads="1"/>
            </p:cNvSpPr>
            <p:nvPr/>
          </p:nvSpPr>
          <p:spPr bwMode="gray">
            <a:xfrm>
              <a:off x="1266" y="1354"/>
              <a:ext cx="243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000000"/>
                  </a:solidFill>
                </a:rPr>
                <a:t>1</a:t>
              </a:r>
              <a:endParaRPr lang="en-US" sz="2800" b="1" dirty="0"/>
            </a:p>
          </p:txBody>
        </p:sp>
        <p:sp>
          <p:nvSpPr>
            <p:cNvPr id="93201" name="Text Box 17"/>
            <p:cNvSpPr txBox="1">
              <a:spLocks noChangeArrowheads="1"/>
            </p:cNvSpPr>
            <p:nvPr/>
          </p:nvSpPr>
          <p:spPr bwMode="gray">
            <a:xfrm>
              <a:off x="724" y="1776"/>
              <a:ext cx="1428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endParaRPr lang="en-US" sz="1600" dirty="0"/>
            </a:p>
          </p:txBody>
        </p:sp>
      </p:grpSp>
      <p:grpSp>
        <p:nvGrpSpPr>
          <p:cNvPr id="93202" name="Group 18"/>
          <p:cNvGrpSpPr>
            <a:grpSpLocks/>
          </p:cNvGrpSpPr>
          <p:nvPr/>
        </p:nvGrpSpPr>
        <p:grpSpPr bwMode="auto">
          <a:xfrm>
            <a:off x="1250950" y="1831975"/>
            <a:ext cx="4497389" cy="4035425"/>
            <a:chOff x="740" y="1296"/>
            <a:chExt cx="2833" cy="2542"/>
          </a:xfrm>
        </p:grpSpPr>
        <p:sp>
          <p:nvSpPr>
            <p:cNvPr id="93203" name="AutoShape 19"/>
            <p:cNvSpPr>
              <a:spLocks noChangeArrowheads="1"/>
            </p:cNvSpPr>
            <p:nvPr/>
          </p:nvSpPr>
          <p:spPr bwMode="gray">
            <a:xfrm>
              <a:off x="2208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34B034"/>
                </a:gs>
                <a:gs pos="100000">
                  <a:srgbClr val="3F8B4A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3204" name="AutoShape 20"/>
            <p:cNvSpPr>
              <a:spLocks noChangeArrowheads="1"/>
            </p:cNvSpPr>
            <p:nvPr/>
          </p:nvSpPr>
          <p:spPr bwMode="gray">
            <a:xfrm>
              <a:off x="2229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73E7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3205" name="AutoShape 21"/>
            <p:cNvSpPr>
              <a:spLocks noChangeArrowheads="1"/>
            </p:cNvSpPr>
            <p:nvPr/>
          </p:nvSpPr>
          <p:spPr bwMode="gray">
            <a:xfrm>
              <a:off x="2240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/>
                </a:gs>
                <a:gs pos="100000">
                  <a:srgbClr val="73E77E">
                    <a:gamma/>
                    <a:tint val="5451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3206" name="AutoShape 22"/>
            <p:cNvSpPr>
              <a:spLocks noChangeArrowheads="1"/>
            </p:cNvSpPr>
            <p:nvPr/>
          </p:nvSpPr>
          <p:spPr bwMode="gray">
            <a:xfrm>
              <a:off x="2240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>
                    <a:gamma/>
                    <a:tint val="33333"/>
                    <a:invGamma/>
                  </a:srgbClr>
                </a:gs>
                <a:gs pos="100000">
                  <a:srgbClr val="73E77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3207" name="Oval 23"/>
            <p:cNvSpPr>
              <a:spLocks noChangeArrowheads="1"/>
            </p:cNvSpPr>
            <p:nvPr/>
          </p:nvSpPr>
          <p:spPr bwMode="gray">
            <a:xfrm>
              <a:off x="2677" y="1296"/>
              <a:ext cx="405" cy="40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93208" name="Oval 24"/>
            <p:cNvSpPr>
              <a:spLocks noChangeArrowheads="1"/>
            </p:cNvSpPr>
            <p:nvPr/>
          </p:nvSpPr>
          <p:spPr bwMode="gray">
            <a:xfrm>
              <a:off x="2681" y="1299"/>
              <a:ext cx="392" cy="39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93209" name="Oval 25"/>
            <p:cNvSpPr>
              <a:spLocks noChangeArrowheads="1"/>
            </p:cNvSpPr>
            <p:nvPr/>
          </p:nvSpPr>
          <p:spPr bwMode="gray">
            <a:xfrm>
              <a:off x="2686" y="1301"/>
              <a:ext cx="383" cy="383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93210" name="Oval 26"/>
            <p:cNvSpPr>
              <a:spLocks noChangeArrowheads="1"/>
            </p:cNvSpPr>
            <p:nvPr/>
          </p:nvSpPr>
          <p:spPr bwMode="gray">
            <a:xfrm>
              <a:off x="2690" y="1305"/>
              <a:ext cx="364" cy="357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93211" name="Oval 27"/>
            <p:cNvSpPr>
              <a:spLocks noChangeArrowheads="1"/>
            </p:cNvSpPr>
            <p:nvPr/>
          </p:nvSpPr>
          <p:spPr bwMode="gray">
            <a:xfrm>
              <a:off x="2712" y="1315"/>
              <a:ext cx="323" cy="29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93212" name="Text Box 28"/>
            <p:cNvSpPr txBox="1">
              <a:spLocks noChangeArrowheads="1"/>
            </p:cNvSpPr>
            <p:nvPr/>
          </p:nvSpPr>
          <p:spPr bwMode="gray">
            <a:xfrm>
              <a:off x="2754" y="1354"/>
              <a:ext cx="243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000000"/>
                  </a:solidFill>
                </a:rPr>
                <a:t>2</a:t>
              </a:r>
              <a:endParaRPr lang="en-US" sz="2800" b="1" dirty="0"/>
            </a:p>
          </p:txBody>
        </p:sp>
        <p:sp>
          <p:nvSpPr>
            <p:cNvPr id="93213" name="Text Box 29"/>
            <p:cNvSpPr txBox="1">
              <a:spLocks noChangeArrowheads="1"/>
            </p:cNvSpPr>
            <p:nvPr/>
          </p:nvSpPr>
          <p:spPr bwMode="gray">
            <a:xfrm>
              <a:off x="740" y="1726"/>
              <a:ext cx="1296" cy="1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ru-RU" sz="1600" dirty="0" smtClean="0">
                  <a:solidFill>
                    <a:srgbClr val="000000"/>
                  </a:solidFill>
                  <a:latin typeface="Verdana" pitchFamily="34" charset="0"/>
                </a:rPr>
                <a:t>Бесконтрольность деятельности многих частных организаций, занимающихся профессиональной подготовкой</a:t>
              </a:r>
            </a:p>
          </p:txBody>
        </p:sp>
        <p:sp>
          <p:nvSpPr>
            <p:cNvPr id="93214" name="AutoShape 30"/>
            <p:cNvSpPr>
              <a:spLocks noChangeArrowheads="1"/>
            </p:cNvSpPr>
            <p:nvPr/>
          </p:nvSpPr>
          <p:spPr bwMode="gray">
            <a:xfrm>
              <a:off x="2210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58A4AE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3215" name="AutoShape 31"/>
            <p:cNvSpPr>
              <a:spLocks noChangeArrowheads="1"/>
            </p:cNvSpPr>
            <p:nvPr/>
          </p:nvSpPr>
          <p:spPr bwMode="gray">
            <a:xfrm>
              <a:off x="2238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2B2BB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3216" name="Group 32"/>
          <p:cNvGrpSpPr>
            <a:grpSpLocks/>
          </p:cNvGrpSpPr>
          <p:nvPr/>
        </p:nvGrpSpPr>
        <p:grpSpPr bwMode="auto">
          <a:xfrm>
            <a:off x="5937250" y="1831975"/>
            <a:ext cx="2170113" cy="4035425"/>
            <a:chOff x="3692" y="1296"/>
            <a:chExt cx="1367" cy="2542"/>
          </a:xfrm>
        </p:grpSpPr>
        <p:sp>
          <p:nvSpPr>
            <p:cNvPr id="93217" name="AutoShape 33"/>
            <p:cNvSpPr>
              <a:spLocks noChangeArrowheads="1"/>
            </p:cNvSpPr>
            <p:nvPr/>
          </p:nvSpPr>
          <p:spPr bwMode="gray">
            <a:xfrm>
              <a:off x="3696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B59F43"/>
                </a:gs>
                <a:gs pos="100000">
                  <a:srgbClr val="8F8849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3218" name="AutoShape 34"/>
            <p:cNvSpPr>
              <a:spLocks noChangeArrowheads="1"/>
            </p:cNvSpPr>
            <p:nvPr/>
          </p:nvSpPr>
          <p:spPr bwMode="gray">
            <a:xfrm>
              <a:off x="3717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E9E0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3219" name="AutoShape 35"/>
            <p:cNvSpPr>
              <a:spLocks noChangeArrowheads="1"/>
            </p:cNvSpPr>
            <p:nvPr/>
          </p:nvSpPr>
          <p:spPr bwMode="gray">
            <a:xfrm>
              <a:off x="3728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/>
                </a:gs>
                <a:gs pos="100000">
                  <a:srgbClr val="E9E065">
                    <a:gamma/>
                    <a:tint val="5764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3220" name="AutoShape 36"/>
            <p:cNvSpPr>
              <a:spLocks noChangeArrowheads="1"/>
            </p:cNvSpPr>
            <p:nvPr/>
          </p:nvSpPr>
          <p:spPr bwMode="gray">
            <a:xfrm>
              <a:off x="3728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>
                    <a:gamma/>
                    <a:tint val="33333"/>
                    <a:invGamma/>
                  </a:srgbClr>
                </a:gs>
                <a:gs pos="100000">
                  <a:srgbClr val="E9E065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93221" name="Group 37"/>
            <p:cNvGrpSpPr>
              <a:grpSpLocks/>
            </p:cNvGrpSpPr>
            <p:nvPr/>
          </p:nvGrpSpPr>
          <p:grpSpPr bwMode="auto">
            <a:xfrm>
              <a:off x="4165" y="1296"/>
              <a:ext cx="405" cy="405"/>
              <a:chOff x="1289" y="582"/>
              <a:chExt cx="668" cy="668"/>
            </a:xfrm>
          </p:grpSpPr>
          <p:sp>
            <p:nvSpPr>
              <p:cNvPr id="93222" name="Oval 38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93223" name="Oval 39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93224" name="Oval 40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93225" name="Oval 41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93226" name="Oval 42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93227" name="Text Box 43"/>
            <p:cNvSpPr txBox="1">
              <a:spLocks noChangeArrowheads="1"/>
            </p:cNvSpPr>
            <p:nvPr/>
          </p:nvSpPr>
          <p:spPr bwMode="gray">
            <a:xfrm>
              <a:off x="4242" y="1354"/>
              <a:ext cx="243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000000"/>
                  </a:solidFill>
                </a:rPr>
                <a:t>3</a:t>
              </a:r>
              <a:endParaRPr lang="en-US" sz="2800" b="1" dirty="0"/>
            </a:p>
          </p:txBody>
        </p:sp>
        <p:sp>
          <p:nvSpPr>
            <p:cNvPr id="93229" name="AutoShape 45"/>
            <p:cNvSpPr>
              <a:spLocks noChangeArrowheads="1"/>
            </p:cNvSpPr>
            <p:nvPr/>
          </p:nvSpPr>
          <p:spPr bwMode="gray">
            <a:xfrm>
              <a:off x="3692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99BACC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3230" name="AutoShape 46"/>
            <p:cNvSpPr>
              <a:spLocks noChangeArrowheads="1"/>
            </p:cNvSpPr>
            <p:nvPr/>
          </p:nvSpPr>
          <p:spPr bwMode="gray">
            <a:xfrm>
              <a:off x="3720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8DAD4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9" name="Rectangle 2"/>
          <p:cNvSpPr txBox="1">
            <a:spLocks noGrp="1" noChangeArrowheads="1"/>
          </p:cNvSpPr>
          <p:nvPr>
            <p:ph type="title"/>
          </p:nvPr>
        </p:nvSpPr>
        <p:spPr bwMode="black">
          <a:xfrm>
            <a:off x="793492" y="188640"/>
            <a:ext cx="802698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ru-RU" sz="3200" dirty="0" smtClean="0"/>
              <a:t>Проблемы, сдерживающие развитие системы профобразования</a:t>
            </a:r>
          </a:p>
        </p:txBody>
      </p:sp>
      <p:pic>
        <p:nvPicPr>
          <p:cNvPr id="93231" name="Picture 4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2501" y="2474913"/>
            <a:ext cx="2133600" cy="213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3232" name="Picture 4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18200" y="2474913"/>
            <a:ext cx="2133600" cy="213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Freeform 3"/>
          <p:cNvSpPr>
            <a:spLocks/>
          </p:cNvSpPr>
          <p:nvPr/>
        </p:nvSpPr>
        <p:spPr bwMode="gray">
          <a:xfrm>
            <a:off x="5073650" y="1219200"/>
            <a:ext cx="1466850" cy="1155700"/>
          </a:xfrm>
          <a:custGeom>
            <a:avLst/>
            <a:gdLst>
              <a:gd name="T0" fmla="*/ 0 w 982"/>
              <a:gd name="T1" fmla="*/ 774 h 774"/>
              <a:gd name="T2" fmla="*/ 2 w 982"/>
              <a:gd name="T3" fmla="*/ 770 h 774"/>
              <a:gd name="T4" fmla="*/ 8 w 982"/>
              <a:gd name="T5" fmla="*/ 754 h 774"/>
              <a:gd name="T6" fmla="*/ 16 w 982"/>
              <a:gd name="T7" fmla="*/ 730 h 774"/>
              <a:gd name="T8" fmla="*/ 32 w 982"/>
              <a:gd name="T9" fmla="*/ 698 h 774"/>
              <a:gd name="T10" fmla="*/ 50 w 982"/>
              <a:gd name="T11" fmla="*/ 660 h 774"/>
              <a:gd name="T12" fmla="*/ 76 w 982"/>
              <a:gd name="T13" fmla="*/ 618 h 774"/>
              <a:gd name="T14" fmla="*/ 106 w 982"/>
              <a:gd name="T15" fmla="*/ 574 h 774"/>
              <a:gd name="T16" fmla="*/ 142 w 982"/>
              <a:gd name="T17" fmla="*/ 528 h 774"/>
              <a:gd name="T18" fmla="*/ 186 w 982"/>
              <a:gd name="T19" fmla="*/ 482 h 774"/>
              <a:gd name="T20" fmla="*/ 236 w 982"/>
              <a:gd name="T21" fmla="*/ 438 h 774"/>
              <a:gd name="T22" fmla="*/ 294 w 982"/>
              <a:gd name="T23" fmla="*/ 398 h 774"/>
              <a:gd name="T24" fmla="*/ 360 w 982"/>
              <a:gd name="T25" fmla="*/ 360 h 774"/>
              <a:gd name="T26" fmla="*/ 426 w 982"/>
              <a:gd name="T27" fmla="*/ 332 h 774"/>
              <a:gd name="T28" fmla="*/ 488 w 982"/>
              <a:gd name="T29" fmla="*/ 314 h 774"/>
              <a:gd name="T30" fmla="*/ 544 w 982"/>
              <a:gd name="T31" fmla="*/ 304 h 774"/>
              <a:gd name="T32" fmla="*/ 594 w 982"/>
              <a:gd name="T33" fmla="*/ 300 h 774"/>
              <a:gd name="T34" fmla="*/ 638 w 982"/>
              <a:gd name="T35" fmla="*/ 300 h 774"/>
              <a:gd name="T36" fmla="*/ 678 w 982"/>
              <a:gd name="T37" fmla="*/ 304 h 774"/>
              <a:gd name="T38" fmla="*/ 710 w 982"/>
              <a:gd name="T39" fmla="*/ 312 h 774"/>
              <a:gd name="T40" fmla="*/ 736 w 982"/>
              <a:gd name="T41" fmla="*/ 320 h 774"/>
              <a:gd name="T42" fmla="*/ 754 w 982"/>
              <a:gd name="T43" fmla="*/ 326 h 774"/>
              <a:gd name="T44" fmla="*/ 766 w 982"/>
              <a:gd name="T45" fmla="*/ 332 h 774"/>
              <a:gd name="T46" fmla="*/ 770 w 982"/>
              <a:gd name="T47" fmla="*/ 334 h 774"/>
              <a:gd name="T48" fmla="*/ 680 w 982"/>
              <a:gd name="T49" fmla="*/ 476 h 774"/>
              <a:gd name="T50" fmla="*/ 982 w 982"/>
              <a:gd name="T51" fmla="*/ 370 h 774"/>
              <a:gd name="T52" fmla="*/ 912 w 982"/>
              <a:gd name="T53" fmla="*/ 0 h 774"/>
              <a:gd name="T54" fmla="*/ 854 w 982"/>
              <a:gd name="T55" fmla="*/ 150 h 774"/>
              <a:gd name="T56" fmla="*/ 850 w 982"/>
              <a:gd name="T57" fmla="*/ 148 h 774"/>
              <a:gd name="T58" fmla="*/ 838 w 982"/>
              <a:gd name="T59" fmla="*/ 142 h 774"/>
              <a:gd name="T60" fmla="*/ 822 w 982"/>
              <a:gd name="T61" fmla="*/ 134 h 774"/>
              <a:gd name="T62" fmla="*/ 798 w 982"/>
              <a:gd name="T63" fmla="*/ 126 h 774"/>
              <a:gd name="T64" fmla="*/ 768 w 982"/>
              <a:gd name="T65" fmla="*/ 120 h 774"/>
              <a:gd name="T66" fmla="*/ 732 w 982"/>
              <a:gd name="T67" fmla="*/ 114 h 774"/>
              <a:gd name="T68" fmla="*/ 692 w 982"/>
              <a:gd name="T69" fmla="*/ 110 h 774"/>
              <a:gd name="T70" fmla="*/ 646 w 982"/>
              <a:gd name="T71" fmla="*/ 110 h 774"/>
              <a:gd name="T72" fmla="*/ 596 w 982"/>
              <a:gd name="T73" fmla="*/ 116 h 774"/>
              <a:gd name="T74" fmla="*/ 540 w 982"/>
              <a:gd name="T75" fmla="*/ 126 h 774"/>
              <a:gd name="T76" fmla="*/ 482 w 982"/>
              <a:gd name="T77" fmla="*/ 146 h 774"/>
              <a:gd name="T78" fmla="*/ 422 w 982"/>
              <a:gd name="T79" fmla="*/ 172 h 774"/>
              <a:gd name="T80" fmla="*/ 356 w 982"/>
              <a:gd name="T81" fmla="*/ 210 h 774"/>
              <a:gd name="T82" fmla="*/ 290 w 982"/>
              <a:gd name="T83" fmla="*/ 258 h 774"/>
              <a:gd name="T84" fmla="*/ 230 w 982"/>
              <a:gd name="T85" fmla="*/ 310 h 774"/>
              <a:gd name="T86" fmla="*/ 178 w 982"/>
              <a:gd name="T87" fmla="*/ 364 h 774"/>
              <a:gd name="T88" fmla="*/ 136 w 982"/>
              <a:gd name="T89" fmla="*/ 422 h 774"/>
              <a:gd name="T90" fmla="*/ 100 w 982"/>
              <a:gd name="T91" fmla="*/ 480 h 774"/>
              <a:gd name="T92" fmla="*/ 72 w 982"/>
              <a:gd name="T93" fmla="*/ 536 h 774"/>
              <a:gd name="T94" fmla="*/ 48 w 982"/>
              <a:gd name="T95" fmla="*/ 590 h 774"/>
              <a:gd name="T96" fmla="*/ 30 w 982"/>
              <a:gd name="T97" fmla="*/ 640 h 774"/>
              <a:gd name="T98" fmla="*/ 18 w 982"/>
              <a:gd name="T99" fmla="*/ 684 h 774"/>
              <a:gd name="T100" fmla="*/ 8 w 982"/>
              <a:gd name="T101" fmla="*/ 722 h 774"/>
              <a:gd name="T102" fmla="*/ 4 w 982"/>
              <a:gd name="T103" fmla="*/ 750 h 774"/>
              <a:gd name="T104" fmla="*/ 0 w 982"/>
              <a:gd name="T105" fmla="*/ 768 h 774"/>
              <a:gd name="T106" fmla="*/ 0 w 982"/>
              <a:gd name="T107" fmla="*/ 774 h 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gradFill rotWithShape="1">
            <a:gsLst>
              <a:gs pos="0">
                <a:schemeClr val="hlink">
                  <a:gamma/>
                  <a:tint val="90980"/>
                  <a:invGamma/>
                  <a:alpha val="32001"/>
                </a:schemeClr>
              </a:gs>
              <a:gs pos="100000">
                <a:schemeClr val="hlink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948" name="AutoShape 4"/>
          <p:cNvSpPr>
            <a:spLocks noChangeArrowheads="1"/>
          </p:cNvSpPr>
          <p:nvPr/>
        </p:nvSpPr>
        <p:spPr bwMode="auto">
          <a:xfrm>
            <a:off x="3424238" y="2652713"/>
            <a:ext cx="2295525" cy="3155950"/>
          </a:xfrm>
          <a:prstGeom prst="roundRect">
            <a:avLst>
              <a:gd name="adj" fmla="val 4690"/>
            </a:avLst>
          </a:prstGeom>
          <a:noFill/>
          <a:ln w="571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1D08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949" name="AutoShape 5"/>
          <p:cNvSpPr>
            <a:spLocks noChangeArrowheads="1"/>
          </p:cNvSpPr>
          <p:nvPr/>
        </p:nvSpPr>
        <p:spPr bwMode="gray">
          <a:xfrm>
            <a:off x="3657600" y="2514600"/>
            <a:ext cx="1863725" cy="28733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950" name="AutoShape 6"/>
          <p:cNvSpPr>
            <a:spLocks noChangeArrowheads="1"/>
          </p:cNvSpPr>
          <p:nvPr/>
        </p:nvSpPr>
        <p:spPr bwMode="auto">
          <a:xfrm flipH="1">
            <a:off x="5334000" y="2590800"/>
            <a:ext cx="73025" cy="144463"/>
          </a:xfrm>
          <a:prstGeom prst="octagon">
            <a:avLst>
              <a:gd name="adj" fmla="val 29287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951" name="AutoShape 7"/>
          <p:cNvSpPr>
            <a:spLocks noChangeArrowheads="1"/>
          </p:cNvSpPr>
          <p:nvPr/>
        </p:nvSpPr>
        <p:spPr bwMode="auto">
          <a:xfrm flipH="1">
            <a:off x="3743325" y="2581275"/>
            <a:ext cx="71438" cy="144463"/>
          </a:xfrm>
          <a:prstGeom prst="octagon">
            <a:avLst>
              <a:gd name="adj" fmla="val 29287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952" name="AutoShape 8"/>
          <p:cNvSpPr>
            <a:spLocks noChangeArrowheads="1"/>
          </p:cNvSpPr>
          <p:nvPr/>
        </p:nvSpPr>
        <p:spPr bwMode="auto">
          <a:xfrm>
            <a:off x="5934075" y="2151063"/>
            <a:ext cx="2295525" cy="3155950"/>
          </a:xfrm>
          <a:prstGeom prst="roundRect">
            <a:avLst>
              <a:gd name="adj" fmla="val 4690"/>
            </a:avLst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6FC5E3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953" name="AutoShape 9"/>
          <p:cNvSpPr>
            <a:spLocks noChangeArrowheads="1"/>
          </p:cNvSpPr>
          <p:nvPr/>
        </p:nvSpPr>
        <p:spPr bwMode="gray">
          <a:xfrm>
            <a:off x="6149975" y="2008188"/>
            <a:ext cx="1863725" cy="28733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954" name="AutoShape 10"/>
          <p:cNvSpPr>
            <a:spLocks noChangeArrowheads="1"/>
          </p:cNvSpPr>
          <p:nvPr/>
        </p:nvSpPr>
        <p:spPr bwMode="auto">
          <a:xfrm flipH="1">
            <a:off x="7835900" y="2079625"/>
            <a:ext cx="71438" cy="142875"/>
          </a:xfrm>
          <a:prstGeom prst="octagon">
            <a:avLst>
              <a:gd name="adj" fmla="val 29287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955" name="AutoShape 11"/>
          <p:cNvSpPr>
            <a:spLocks noChangeArrowheads="1"/>
          </p:cNvSpPr>
          <p:nvPr/>
        </p:nvSpPr>
        <p:spPr bwMode="auto">
          <a:xfrm flipH="1">
            <a:off x="6253163" y="2079625"/>
            <a:ext cx="71437" cy="142875"/>
          </a:xfrm>
          <a:prstGeom prst="octagon">
            <a:avLst>
              <a:gd name="adj" fmla="val 29287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956" name="Freeform 12"/>
          <p:cNvSpPr>
            <a:spLocks/>
          </p:cNvSpPr>
          <p:nvPr/>
        </p:nvSpPr>
        <p:spPr bwMode="gray">
          <a:xfrm>
            <a:off x="2492375" y="1720850"/>
            <a:ext cx="1466850" cy="1157288"/>
          </a:xfrm>
          <a:custGeom>
            <a:avLst/>
            <a:gdLst>
              <a:gd name="T0" fmla="*/ 0 w 982"/>
              <a:gd name="T1" fmla="*/ 774 h 774"/>
              <a:gd name="T2" fmla="*/ 2 w 982"/>
              <a:gd name="T3" fmla="*/ 770 h 774"/>
              <a:gd name="T4" fmla="*/ 8 w 982"/>
              <a:gd name="T5" fmla="*/ 754 h 774"/>
              <a:gd name="T6" fmla="*/ 16 w 982"/>
              <a:gd name="T7" fmla="*/ 730 h 774"/>
              <a:gd name="T8" fmla="*/ 32 w 982"/>
              <a:gd name="T9" fmla="*/ 698 h 774"/>
              <a:gd name="T10" fmla="*/ 50 w 982"/>
              <a:gd name="T11" fmla="*/ 660 h 774"/>
              <a:gd name="T12" fmla="*/ 76 w 982"/>
              <a:gd name="T13" fmla="*/ 618 h 774"/>
              <a:gd name="T14" fmla="*/ 106 w 982"/>
              <a:gd name="T15" fmla="*/ 574 h 774"/>
              <a:gd name="T16" fmla="*/ 142 w 982"/>
              <a:gd name="T17" fmla="*/ 528 h 774"/>
              <a:gd name="T18" fmla="*/ 186 w 982"/>
              <a:gd name="T19" fmla="*/ 482 h 774"/>
              <a:gd name="T20" fmla="*/ 236 w 982"/>
              <a:gd name="T21" fmla="*/ 438 h 774"/>
              <a:gd name="T22" fmla="*/ 294 w 982"/>
              <a:gd name="T23" fmla="*/ 398 h 774"/>
              <a:gd name="T24" fmla="*/ 360 w 982"/>
              <a:gd name="T25" fmla="*/ 360 h 774"/>
              <a:gd name="T26" fmla="*/ 426 w 982"/>
              <a:gd name="T27" fmla="*/ 332 h 774"/>
              <a:gd name="T28" fmla="*/ 488 w 982"/>
              <a:gd name="T29" fmla="*/ 314 h 774"/>
              <a:gd name="T30" fmla="*/ 544 w 982"/>
              <a:gd name="T31" fmla="*/ 304 h 774"/>
              <a:gd name="T32" fmla="*/ 594 w 982"/>
              <a:gd name="T33" fmla="*/ 300 h 774"/>
              <a:gd name="T34" fmla="*/ 638 w 982"/>
              <a:gd name="T35" fmla="*/ 300 h 774"/>
              <a:gd name="T36" fmla="*/ 678 w 982"/>
              <a:gd name="T37" fmla="*/ 304 h 774"/>
              <a:gd name="T38" fmla="*/ 710 w 982"/>
              <a:gd name="T39" fmla="*/ 312 h 774"/>
              <a:gd name="T40" fmla="*/ 736 w 982"/>
              <a:gd name="T41" fmla="*/ 320 h 774"/>
              <a:gd name="T42" fmla="*/ 754 w 982"/>
              <a:gd name="T43" fmla="*/ 326 h 774"/>
              <a:gd name="T44" fmla="*/ 766 w 982"/>
              <a:gd name="T45" fmla="*/ 332 h 774"/>
              <a:gd name="T46" fmla="*/ 770 w 982"/>
              <a:gd name="T47" fmla="*/ 334 h 774"/>
              <a:gd name="T48" fmla="*/ 680 w 982"/>
              <a:gd name="T49" fmla="*/ 476 h 774"/>
              <a:gd name="T50" fmla="*/ 982 w 982"/>
              <a:gd name="T51" fmla="*/ 370 h 774"/>
              <a:gd name="T52" fmla="*/ 912 w 982"/>
              <a:gd name="T53" fmla="*/ 0 h 774"/>
              <a:gd name="T54" fmla="*/ 854 w 982"/>
              <a:gd name="T55" fmla="*/ 150 h 774"/>
              <a:gd name="T56" fmla="*/ 850 w 982"/>
              <a:gd name="T57" fmla="*/ 148 h 774"/>
              <a:gd name="T58" fmla="*/ 838 w 982"/>
              <a:gd name="T59" fmla="*/ 142 h 774"/>
              <a:gd name="T60" fmla="*/ 822 w 982"/>
              <a:gd name="T61" fmla="*/ 134 h 774"/>
              <a:gd name="T62" fmla="*/ 798 w 982"/>
              <a:gd name="T63" fmla="*/ 126 h 774"/>
              <a:gd name="T64" fmla="*/ 768 w 982"/>
              <a:gd name="T65" fmla="*/ 120 h 774"/>
              <a:gd name="T66" fmla="*/ 732 w 982"/>
              <a:gd name="T67" fmla="*/ 114 h 774"/>
              <a:gd name="T68" fmla="*/ 692 w 982"/>
              <a:gd name="T69" fmla="*/ 110 h 774"/>
              <a:gd name="T70" fmla="*/ 646 w 982"/>
              <a:gd name="T71" fmla="*/ 110 h 774"/>
              <a:gd name="T72" fmla="*/ 596 w 982"/>
              <a:gd name="T73" fmla="*/ 116 h 774"/>
              <a:gd name="T74" fmla="*/ 540 w 982"/>
              <a:gd name="T75" fmla="*/ 126 h 774"/>
              <a:gd name="T76" fmla="*/ 482 w 982"/>
              <a:gd name="T77" fmla="*/ 146 h 774"/>
              <a:gd name="T78" fmla="*/ 422 w 982"/>
              <a:gd name="T79" fmla="*/ 172 h 774"/>
              <a:gd name="T80" fmla="*/ 356 w 982"/>
              <a:gd name="T81" fmla="*/ 210 h 774"/>
              <a:gd name="T82" fmla="*/ 290 w 982"/>
              <a:gd name="T83" fmla="*/ 258 h 774"/>
              <a:gd name="T84" fmla="*/ 230 w 982"/>
              <a:gd name="T85" fmla="*/ 310 h 774"/>
              <a:gd name="T86" fmla="*/ 178 w 982"/>
              <a:gd name="T87" fmla="*/ 364 h 774"/>
              <a:gd name="T88" fmla="*/ 136 w 982"/>
              <a:gd name="T89" fmla="*/ 422 h 774"/>
              <a:gd name="T90" fmla="*/ 100 w 982"/>
              <a:gd name="T91" fmla="*/ 480 h 774"/>
              <a:gd name="T92" fmla="*/ 72 w 982"/>
              <a:gd name="T93" fmla="*/ 536 h 774"/>
              <a:gd name="T94" fmla="*/ 48 w 982"/>
              <a:gd name="T95" fmla="*/ 590 h 774"/>
              <a:gd name="T96" fmla="*/ 30 w 982"/>
              <a:gd name="T97" fmla="*/ 640 h 774"/>
              <a:gd name="T98" fmla="*/ 18 w 982"/>
              <a:gd name="T99" fmla="*/ 684 h 774"/>
              <a:gd name="T100" fmla="*/ 8 w 982"/>
              <a:gd name="T101" fmla="*/ 722 h 774"/>
              <a:gd name="T102" fmla="*/ 4 w 982"/>
              <a:gd name="T103" fmla="*/ 750 h 774"/>
              <a:gd name="T104" fmla="*/ 0 w 982"/>
              <a:gd name="T105" fmla="*/ 768 h 774"/>
              <a:gd name="T106" fmla="*/ 0 w 982"/>
              <a:gd name="T107" fmla="*/ 774 h 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gradFill rotWithShape="1">
            <a:gsLst>
              <a:gs pos="0">
                <a:schemeClr val="folHlink">
                  <a:gamma/>
                  <a:tint val="57647"/>
                  <a:invGamma/>
                  <a:alpha val="32001"/>
                </a:schemeClr>
              </a:gs>
              <a:gs pos="100000">
                <a:schemeClr val="folHlink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957" name="Text Box 13"/>
          <p:cNvSpPr txBox="1">
            <a:spLocks noChangeArrowheads="1"/>
          </p:cNvSpPr>
          <p:nvPr/>
        </p:nvSpPr>
        <p:spPr bwMode="gray">
          <a:xfrm>
            <a:off x="4412383" y="2486025"/>
            <a:ext cx="312884" cy="369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9" tIns="45715" rIns="91429" bIns="45715">
            <a:spAutoFit/>
          </a:bodyPr>
          <a:lstStyle/>
          <a:p>
            <a:pPr algn="ctr" eaLnBrk="0" hangingPunct="0"/>
            <a:r>
              <a:rPr lang="ru-RU" b="1" dirty="0" smtClean="0">
                <a:solidFill>
                  <a:schemeClr val="bg1"/>
                </a:solidFill>
              </a:rPr>
              <a:t>2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2958" name="Text Box 14"/>
          <p:cNvSpPr txBox="1">
            <a:spLocks noChangeArrowheads="1"/>
          </p:cNvSpPr>
          <p:nvPr/>
        </p:nvSpPr>
        <p:spPr bwMode="gray">
          <a:xfrm>
            <a:off x="6926983" y="1990725"/>
            <a:ext cx="312884" cy="369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9" tIns="45715" rIns="91429" bIns="45715">
            <a:spAutoFit/>
          </a:bodyPr>
          <a:lstStyle/>
          <a:p>
            <a:pPr algn="ctr" eaLnBrk="0" hangingPunct="0"/>
            <a:r>
              <a:rPr lang="ru-RU" b="1" dirty="0" smtClean="0">
                <a:solidFill>
                  <a:srgbClr val="FFFFFF"/>
                </a:solidFill>
              </a:rPr>
              <a:t>3</a:t>
            </a:r>
            <a:endParaRPr lang="en-US" b="1" dirty="0">
              <a:solidFill>
                <a:srgbClr val="FFFFFF"/>
              </a:solidFill>
            </a:endParaRPr>
          </a:p>
        </p:txBody>
      </p:sp>
      <p:grpSp>
        <p:nvGrpSpPr>
          <p:cNvPr id="82959" name="Group 15"/>
          <p:cNvGrpSpPr>
            <a:grpSpLocks/>
          </p:cNvGrpSpPr>
          <p:nvPr/>
        </p:nvGrpSpPr>
        <p:grpSpPr bwMode="auto">
          <a:xfrm>
            <a:off x="914400" y="2914650"/>
            <a:ext cx="2311400" cy="3324225"/>
            <a:chOff x="576" y="1836"/>
            <a:chExt cx="1456" cy="2094"/>
          </a:xfrm>
        </p:grpSpPr>
        <p:sp>
          <p:nvSpPr>
            <p:cNvPr id="82960" name="AutoShape 16"/>
            <p:cNvSpPr>
              <a:spLocks noChangeArrowheads="1"/>
            </p:cNvSpPr>
            <p:nvPr/>
          </p:nvSpPr>
          <p:spPr bwMode="auto">
            <a:xfrm>
              <a:off x="576" y="1942"/>
              <a:ext cx="1446" cy="1988"/>
            </a:xfrm>
            <a:prstGeom prst="roundRect">
              <a:avLst>
                <a:gd name="adj" fmla="val 4690"/>
              </a:avLst>
            </a:prstGeom>
            <a:noFill/>
            <a:ln w="57150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D2D8A8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961" name="AutoShape 17"/>
            <p:cNvSpPr>
              <a:spLocks noChangeArrowheads="1"/>
            </p:cNvSpPr>
            <p:nvPr/>
          </p:nvSpPr>
          <p:spPr bwMode="gray">
            <a:xfrm>
              <a:off x="712" y="1852"/>
              <a:ext cx="1174" cy="18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>
                    <a:gamma/>
                    <a:shade val="38824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3882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962" name="AutoShape 18"/>
            <p:cNvSpPr>
              <a:spLocks noChangeArrowheads="1"/>
            </p:cNvSpPr>
            <p:nvPr/>
          </p:nvSpPr>
          <p:spPr bwMode="auto">
            <a:xfrm flipH="1">
              <a:off x="1773" y="1897"/>
              <a:ext cx="45" cy="91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963" name="AutoShape 19"/>
            <p:cNvSpPr>
              <a:spLocks noChangeArrowheads="1"/>
            </p:cNvSpPr>
            <p:nvPr/>
          </p:nvSpPr>
          <p:spPr bwMode="auto">
            <a:xfrm flipH="1">
              <a:off x="776" y="1897"/>
              <a:ext cx="46" cy="91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964" name="Text Box 20"/>
            <p:cNvSpPr txBox="1">
              <a:spLocks noChangeArrowheads="1"/>
            </p:cNvSpPr>
            <p:nvPr/>
          </p:nvSpPr>
          <p:spPr bwMode="gray">
            <a:xfrm>
              <a:off x="1195" y="1836"/>
              <a:ext cx="197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5" rIns="91429" bIns="45715">
              <a:spAutoFit/>
            </a:bodyPr>
            <a:lstStyle/>
            <a:p>
              <a:pPr algn="ctr" eaLnBrk="0" hangingPunct="0"/>
              <a:r>
                <a:rPr lang="ru-RU" b="1" dirty="0" smtClean="0">
                  <a:solidFill>
                    <a:schemeClr val="bg1"/>
                  </a:solidFill>
                </a:rPr>
                <a:t>1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82965" name="Text Box 21"/>
            <p:cNvSpPr txBox="1">
              <a:spLocks noChangeArrowheads="1"/>
            </p:cNvSpPr>
            <p:nvPr/>
          </p:nvSpPr>
          <p:spPr bwMode="auto">
            <a:xfrm>
              <a:off x="624" y="2106"/>
              <a:ext cx="1408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1429" tIns="45715" rIns="91429" bIns="45715">
              <a:spAutoFit/>
            </a:bodyPr>
            <a:lstStyle/>
            <a:p>
              <a:pPr lvl="0" algn="ctr"/>
              <a:endParaRPr lang="en-US" sz="1600" dirty="0">
                <a:solidFill>
                  <a:srgbClr val="000066"/>
                </a:solidFill>
              </a:endParaRPr>
            </a:p>
          </p:txBody>
        </p:sp>
      </p:grpSp>
      <p:sp>
        <p:nvSpPr>
          <p:cNvPr id="82967" name="Text Box 23"/>
          <p:cNvSpPr txBox="1">
            <a:spLocks noChangeArrowheads="1"/>
          </p:cNvSpPr>
          <p:nvPr/>
        </p:nvSpPr>
        <p:spPr bwMode="auto">
          <a:xfrm>
            <a:off x="6019800" y="2352675"/>
            <a:ext cx="2133600" cy="1754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9" tIns="45715" rIns="91429" bIns="45715">
            <a:spAutoFit/>
          </a:bodyPr>
          <a:lstStyle/>
          <a:p>
            <a:pPr algn="ctr" eaLnBrk="0" hangingPunct="0"/>
            <a:r>
              <a:rPr lang="ru-RU" dirty="0" smtClean="0">
                <a:solidFill>
                  <a:srgbClr val="000000"/>
                </a:solidFill>
              </a:rPr>
              <a:t>Снижение общественной значимости всей системы среднего профессионального образования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8" name="Rectangle 2"/>
          <p:cNvSpPr txBox="1">
            <a:spLocks noGrp="1" noChangeArrowheads="1"/>
          </p:cNvSpPr>
          <p:nvPr>
            <p:ph type="title"/>
          </p:nvPr>
        </p:nvSpPr>
        <p:spPr bwMode="black">
          <a:xfrm>
            <a:off x="711777" y="116632"/>
            <a:ext cx="802698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ru-RU" sz="3200" dirty="0" smtClean="0"/>
              <a:t>Строительство новых учреждений профобразования</a:t>
            </a:r>
          </a:p>
        </p:txBody>
      </p:sp>
      <p:sp>
        <p:nvSpPr>
          <p:cNvPr id="29" name="Text Box 23"/>
          <p:cNvSpPr txBox="1">
            <a:spLocks noChangeArrowheads="1"/>
          </p:cNvSpPr>
          <p:nvPr/>
        </p:nvSpPr>
        <p:spPr bwMode="auto">
          <a:xfrm>
            <a:off x="1047725" y="3503595"/>
            <a:ext cx="2133600" cy="1477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9" tIns="45715" rIns="91429" bIns="45715">
            <a:spAutoFit/>
          </a:bodyPr>
          <a:lstStyle/>
          <a:p>
            <a:pPr algn="ctr" eaLnBrk="0" hangingPunct="0"/>
            <a:r>
              <a:rPr lang="ru-RU" dirty="0" smtClean="0">
                <a:solidFill>
                  <a:srgbClr val="000000"/>
                </a:solidFill>
              </a:rPr>
              <a:t>Нехватка учебных мест в учреждениях профессионального образования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0" name="Text Box 23"/>
          <p:cNvSpPr txBox="1">
            <a:spLocks noChangeArrowheads="1"/>
          </p:cNvSpPr>
          <p:nvPr/>
        </p:nvSpPr>
        <p:spPr bwMode="auto">
          <a:xfrm>
            <a:off x="3439937" y="3099594"/>
            <a:ext cx="2133600" cy="2308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9" tIns="45715" rIns="91429" bIns="45715">
            <a:spAutoFit/>
          </a:bodyPr>
          <a:lstStyle/>
          <a:p>
            <a:pPr algn="ctr" eaLnBrk="0" hangingPunct="0"/>
            <a:r>
              <a:rPr lang="ru-RU" dirty="0" smtClean="0">
                <a:solidFill>
                  <a:srgbClr val="000000"/>
                </a:solidFill>
              </a:rPr>
              <a:t>Экономика Ханты-Мансийского автономного округа недополучает профессиональные кадры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8" name="WordArt 4"/>
          <p:cNvSpPr>
            <a:spLocks noChangeArrowheads="1" noChangeShapeType="1" noTextEdit="1"/>
          </p:cNvSpPr>
          <p:nvPr/>
        </p:nvSpPr>
        <p:spPr bwMode="gray">
          <a:xfrm>
            <a:off x="1960429" y="5643600"/>
            <a:ext cx="5562600" cy="8096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 dirty="0" smtClean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accent1"/>
                    </a:gs>
                    <a:gs pos="100000">
                      <a:schemeClr val="hlink"/>
                    </a:gs>
                  </a:gsLst>
                  <a:lin ang="0" scaled="1"/>
                </a:gradFill>
                <a:effectLst>
                  <a:outerShdw dist="63500" dir="2212194" algn="ctr" rotWithShape="0">
                    <a:schemeClr val="tx1">
                      <a:alpha val="50000"/>
                    </a:schemeClr>
                  </a:outerShdw>
                </a:effectLst>
                <a:latin typeface="Arial"/>
                <a:cs typeface="Arial"/>
              </a:rPr>
              <a:t>Благодарю за внимание! </a:t>
            </a:r>
            <a:endParaRPr lang="ru-RU" sz="3600" b="1" kern="10" dirty="0">
              <a:ln w="19050">
                <a:solidFill>
                  <a:schemeClr val="bg1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accent1"/>
                  </a:gs>
                  <a:gs pos="100000">
                    <a:schemeClr val="hlink"/>
                  </a:gs>
                </a:gsLst>
                <a:lin ang="0" scaled="1"/>
              </a:gradFill>
              <a:effectLst>
                <a:outerShdw dist="63500" dir="2212194" algn="ctr" rotWithShape="0">
                  <a:schemeClr val="tx1">
                    <a:alpha val="50000"/>
                  </a:scheme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ru-RU" dirty="0" smtClean="0"/>
              <a:t>Профессиональное образование – важный экономический и социальный аспект будущего Югры</a:t>
            </a:r>
            <a:r>
              <a:rPr lang="en-US" dirty="0" smtClean="0"/>
              <a:t>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0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8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3" y="116632"/>
            <a:ext cx="9002101" cy="648072"/>
          </a:xfrm>
        </p:spPr>
        <p:txBody>
          <a:bodyPr/>
          <a:lstStyle/>
          <a:p>
            <a:r>
              <a:rPr lang="ru-RU" sz="3000" dirty="0" smtClean="0"/>
              <a:t>Нормативная база стратегического развития системы профессионального образования</a:t>
            </a:r>
            <a:endParaRPr lang="en-US" sz="3000" dirty="0">
              <a:solidFill>
                <a:schemeClr val="accent1"/>
              </a:solidFill>
            </a:endParaRPr>
          </a:p>
        </p:txBody>
      </p:sp>
      <p:sp>
        <p:nvSpPr>
          <p:cNvPr id="69673" name="AutoShape 41"/>
          <p:cNvSpPr>
            <a:spLocks noChangeArrowheads="1"/>
          </p:cNvSpPr>
          <p:nvPr/>
        </p:nvSpPr>
        <p:spPr bwMode="ltGray">
          <a:xfrm rot="5400000">
            <a:off x="-2422526" y="1474788"/>
            <a:ext cx="4824413" cy="4770438"/>
          </a:xfrm>
          <a:custGeom>
            <a:avLst/>
            <a:gdLst>
              <a:gd name="G0" fmla="+- 10478 0 0"/>
              <a:gd name="G1" fmla="+- -11739500 0 0"/>
              <a:gd name="G2" fmla="+- 0 0 -11739500"/>
              <a:gd name="T0" fmla="*/ 0 256 1"/>
              <a:gd name="T1" fmla="*/ 180 256 1"/>
              <a:gd name="G3" fmla="+- -11739500 T0 T1"/>
              <a:gd name="T2" fmla="*/ 0 256 1"/>
              <a:gd name="T3" fmla="*/ 90 256 1"/>
              <a:gd name="G4" fmla="+- -11739500 T2 T3"/>
              <a:gd name="G5" fmla="*/ G4 2 1"/>
              <a:gd name="T4" fmla="*/ 90 256 1"/>
              <a:gd name="T5" fmla="*/ 0 256 1"/>
              <a:gd name="G6" fmla="+- -11739500 T4 T5"/>
              <a:gd name="G7" fmla="*/ G6 2 1"/>
              <a:gd name="G8" fmla="abs -1173950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478"/>
              <a:gd name="G18" fmla="*/ 10478 1 2"/>
              <a:gd name="G19" fmla="+- G18 5400 0"/>
              <a:gd name="G20" fmla="cos G19 -11739500"/>
              <a:gd name="G21" fmla="sin G19 -11739500"/>
              <a:gd name="G22" fmla="+- G20 10800 0"/>
              <a:gd name="G23" fmla="+- G21 10800 0"/>
              <a:gd name="G24" fmla="+- 10800 0 G20"/>
              <a:gd name="G25" fmla="+- 10478 10800 0"/>
              <a:gd name="G26" fmla="?: G9 G17 G25"/>
              <a:gd name="G27" fmla="?: G9 0 21600"/>
              <a:gd name="G28" fmla="cos 10800 -11739500"/>
              <a:gd name="G29" fmla="sin 10800 -11739500"/>
              <a:gd name="G30" fmla="sin 10478 -11739500"/>
              <a:gd name="G31" fmla="+- G28 10800 0"/>
              <a:gd name="G32" fmla="+- G29 10800 0"/>
              <a:gd name="G33" fmla="+- G30 10800 0"/>
              <a:gd name="G34" fmla="?: G4 0 G31"/>
              <a:gd name="G35" fmla="?: -11739500 G34 0"/>
              <a:gd name="G36" fmla="?: G6 G35 G31"/>
              <a:gd name="G37" fmla="+- 21600 0 G36"/>
              <a:gd name="G38" fmla="?: G4 0 G33"/>
              <a:gd name="G39" fmla="?: -1173950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62 w 21600"/>
              <a:gd name="T15" fmla="*/ 10638 h 21600"/>
              <a:gd name="T16" fmla="*/ 10800 w 21600"/>
              <a:gd name="T17" fmla="*/ 322 h 21600"/>
              <a:gd name="T18" fmla="*/ 21438 w 21600"/>
              <a:gd name="T19" fmla="*/ 10638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23" y="10641"/>
                </a:moveTo>
                <a:cubicBezTo>
                  <a:pt x="410" y="4916"/>
                  <a:pt x="5075" y="321"/>
                  <a:pt x="10800" y="322"/>
                </a:cubicBezTo>
                <a:cubicBezTo>
                  <a:pt x="16524" y="322"/>
                  <a:pt x="21189" y="4916"/>
                  <a:pt x="21276" y="10641"/>
                </a:cubicBezTo>
                <a:lnTo>
                  <a:pt x="21598" y="10636"/>
                </a:lnTo>
                <a:cubicBezTo>
                  <a:pt x="21509" y="4736"/>
                  <a:pt x="16700" y="-1"/>
                  <a:pt x="10799" y="0"/>
                </a:cubicBezTo>
                <a:cubicBezTo>
                  <a:pt x="4899" y="0"/>
                  <a:pt x="90" y="4736"/>
                  <a:pt x="1" y="10636"/>
                </a:cubicBezTo>
                <a:close/>
              </a:path>
            </a:pathLst>
          </a:custGeom>
          <a:gradFill rotWithShape="1">
            <a:gsLst>
              <a:gs pos="0">
                <a:schemeClr val="bg2">
                  <a:gamma/>
                  <a:tint val="45490"/>
                  <a:invGamma/>
                </a:schemeClr>
              </a:gs>
              <a:gs pos="50000">
                <a:schemeClr val="bg2"/>
              </a:gs>
              <a:gs pos="100000">
                <a:schemeClr val="bg2">
                  <a:gamma/>
                  <a:tint val="45490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9674" name="AutoShape 42"/>
          <p:cNvSpPr>
            <a:spLocks noChangeArrowheads="1"/>
          </p:cNvSpPr>
          <p:nvPr/>
        </p:nvSpPr>
        <p:spPr bwMode="ltGray">
          <a:xfrm rot="5400000" flipH="1">
            <a:off x="-2016918" y="1910556"/>
            <a:ext cx="4032250" cy="3929063"/>
          </a:xfrm>
          <a:custGeom>
            <a:avLst/>
            <a:gdLst>
              <a:gd name="G0" fmla="+- 56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6"/>
              <a:gd name="G18" fmla="*/ 56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6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6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5372 w 21600"/>
              <a:gd name="T15" fmla="*/ 10800 h 21600"/>
              <a:gd name="T16" fmla="*/ 10800 w 21600"/>
              <a:gd name="T17" fmla="*/ 10744 h 21600"/>
              <a:gd name="T18" fmla="*/ 16228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744" y="10800"/>
                </a:moveTo>
                <a:cubicBezTo>
                  <a:pt x="10744" y="10769"/>
                  <a:pt x="10769" y="10744"/>
                  <a:pt x="10800" y="10744"/>
                </a:cubicBezTo>
                <a:cubicBezTo>
                  <a:pt x="10830" y="10743"/>
                  <a:pt x="10855" y="10769"/>
                  <a:pt x="10856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9677" name="AutoShape 45"/>
          <p:cNvSpPr>
            <a:spLocks noChangeArrowheads="1"/>
          </p:cNvSpPr>
          <p:nvPr/>
        </p:nvSpPr>
        <p:spPr bwMode="gray">
          <a:xfrm>
            <a:off x="2146300" y="4621269"/>
            <a:ext cx="6963305" cy="1269944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1">
                        <a:gamma/>
                        <a:tint val="0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ru-RU" b="1" dirty="0" smtClean="0"/>
              <a:t>Проект Ханты-Мансийского автономного округа – Югры </a:t>
            </a:r>
          </a:p>
          <a:p>
            <a:pPr algn="ctr" eaLnBrk="0" hangingPunct="0"/>
            <a:r>
              <a:rPr lang="ru-RU" b="1" dirty="0" smtClean="0"/>
              <a:t>«Конкурентоспособная система СПО»</a:t>
            </a:r>
            <a:endParaRPr lang="en-US" b="1" dirty="0"/>
          </a:p>
        </p:txBody>
      </p:sp>
      <p:sp>
        <p:nvSpPr>
          <p:cNvPr id="69678" name="AutoShape 46"/>
          <p:cNvSpPr>
            <a:spLocks noChangeArrowheads="1"/>
          </p:cNvSpPr>
          <p:nvPr/>
        </p:nvSpPr>
        <p:spPr bwMode="gray">
          <a:xfrm>
            <a:off x="2465873" y="2940697"/>
            <a:ext cx="6660232" cy="1281873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hlink">
                        <a:gamma/>
                        <a:tint val="0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ru-RU" b="1" dirty="0" smtClean="0"/>
              <a:t>Указ Президента РФ от 07.05.2018 №204 </a:t>
            </a:r>
          </a:p>
          <a:p>
            <a:pPr algn="ctr" eaLnBrk="0" hangingPunct="0"/>
            <a:r>
              <a:rPr lang="ru-RU" b="1" dirty="0" smtClean="0"/>
              <a:t>«О национальных целях и стратегических </a:t>
            </a:r>
          </a:p>
          <a:p>
            <a:pPr algn="ctr" eaLnBrk="0" hangingPunct="0"/>
            <a:r>
              <a:rPr lang="ru-RU" b="1" dirty="0" smtClean="0"/>
              <a:t>задачах развития Российской Федерации </a:t>
            </a:r>
          </a:p>
          <a:p>
            <a:pPr algn="ctr" eaLnBrk="0" hangingPunct="0"/>
            <a:r>
              <a:rPr lang="ru-RU" b="1" dirty="0" smtClean="0"/>
              <a:t>на период до 2024 года» </a:t>
            </a:r>
            <a:endParaRPr lang="en-US" b="1" dirty="0"/>
          </a:p>
        </p:txBody>
      </p:sp>
      <p:sp>
        <p:nvSpPr>
          <p:cNvPr id="69679" name="AutoShape 47"/>
          <p:cNvSpPr>
            <a:spLocks noChangeArrowheads="1"/>
          </p:cNvSpPr>
          <p:nvPr/>
        </p:nvSpPr>
        <p:spPr bwMode="gray">
          <a:xfrm>
            <a:off x="1797945" y="1447799"/>
            <a:ext cx="7357396" cy="1260877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1">
                        <a:gamma/>
                        <a:tint val="0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ru-RU" b="1" dirty="0" smtClean="0"/>
              <a:t>Стратегия развития системы подготовки рабочих кадров</a:t>
            </a:r>
          </a:p>
          <a:p>
            <a:pPr algn="ctr" eaLnBrk="0" hangingPunct="0"/>
            <a:r>
              <a:rPr lang="ru-RU" b="1" dirty="0" smtClean="0"/>
              <a:t> и формирования прикладных квалификаций </a:t>
            </a:r>
          </a:p>
          <a:p>
            <a:pPr algn="ctr" eaLnBrk="0" hangingPunct="0"/>
            <a:r>
              <a:rPr lang="ru-RU" b="1" dirty="0" smtClean="0"/>
              <a:t>в РФ на период до 2020 года</a:t>
            </a:r>
            <a:endParaRPr lang="en-US" b="1" dirty="0"/>
          </a:p>
        </p:txBody>
      </p:sp>
      <p:grpSp>
        <p:nvGrpSpPr>
          <p:cNvPr id="69680" name="Group 48"/>
          <p:cNvGrpSpPr>
            <a:grpSpLocks/>
          </p:cNvGrpSpPr>
          <p:nvPr/>
        </p:nvGrpSpPr>
        <p:grpSpPr bwMode="auto">
          <a:xfrm>
            <a:off x="1372253" y="1668462"/>
            <a:ext cx="381000" cy="381000"/>
            <a:chOff x="2078" y="1680"/>
            <a:chExt cx="1615" cy="1615"/>
          </a:xfrm>
        </p:grpSpPr>
        <p:sp>
          <p:nvSpPr>
            <p:cNvPr id="69681" name="Oval 49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82" name="Oval 50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83" name="Oval 51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9684" name="Oval 52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FFCC00">
                    <a:gamma/>
                    <a:shade val="0"/>
                    <a:invGamma/>
                  </a:srgbClr>
                </a:gs>
                <a:gs pos="100000">
                  <a:srgbClr val="FFCC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9685" name="Oval 53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69686" name="Oval 54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69687" name="Group 55"/>
          <p:cNvGrpSpPr>
            <a:grpSpLocks/>
          </p:cNvGrpSpPr>
          <p:nvPr/>
        </p:nvGrpSpPr>
        <p:grpSpPr bwMode="auto">
          <a:xfrm>
            <a:off x="2215104" y="2973035"/>
            <a:ext cx="381000" cy="381000"/>
            <a:chOff x="2078" y="1680"/>
            <a:chExt cx="1615" cy="1615"/>
          </a:xfrm>
        </p:grpSpPr>
        <p:sp>
          <p:nvSpPr>
            <p:cNvPr id="69688" name="Oval 56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89" name="Oval 57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90" name="Oval 58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9691" name="Oval 59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48BE67">
                    <a:gamma/>
                    <a:shade val="0"/>
                    <a:invGamma/>
                  </a:srgbClr>
                </a:gs>
                <a:gs pos="100000">
                  <a:srgbClr val="48BE67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9692" name="Oval 60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69693" name="Oval 61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48BE67"/>
                </a:gs>
                <a:gs pos="100000">
                  <a:srgbClr val="48BE67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69694" name="Group 62"/>
          <p:cNvGrpSpPr>
            <a:grpSpLocks/>
          </p:cNvGrpSpPr>
          <p:nvPr/>
        </p:nvGrpSpPr>
        <p:grpSpPr bwMode="auto">
          <a:xfrm>
            <a:off x="1765300" y="4941168"/>
            <a:ext cx="381000" cy="381000"/>
            <a:chOff x="2078" y="1680"/>
            <a:chExt cx="1615" cy="1615"/>
          </a:xfrm>
        </p:grpSpPr>
        <p:sp>
          <p:nvSpPr>
            <p:cNvPr id="69695" name="Oval 63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96" name="Oval 64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97" name="Oval 65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9698" name="Oval 66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21B3E1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9699" name="Oval 67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69700" name="Oval 68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21B3E1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885825" y="116632"/>
            <a:ext cx="7391400" cy="563562"/>
          </a:xfrm>
        </p:spPr>
        <p:txBody>
          <a:bodyPr/>
          <a:lstStyle/>
          <a:p>
            <a:r>
              <a:rPr lang="en-US" dirty="0"/>
              <a:t> </a:t>
            </a:r>
            <a:r>
              <a:rPr lang="ru-RU" sz="3200" dirty="0">
                <a:solidFill>
                  <a:srgbClr val="FFFFFF"/>
                </a:solidFill>
              </a:rPr>
              <a:t>Развитие профессионального образования в округе</a:t>
            </a:r>
            <a:endParaRPr lang="en-US" dirty="0"/>
          </a:p>
        </p:txBody>
      </p:sp>
      <p:grpSp>
        <p:nvGrpSpPr>
          <p:cNvPr id="95256" name="Group 24"/>
          <p:cNvGrpSpPr>
            <a:grpSpLocks/>
          </p:cNvGrpSpPr>
          <p:nvPr/>
        </p:nvGrpSpPr>
        <p:grpSpPr bwMode="auto">
          <a:xfrm>
            <a:off x="762000" y="2057400"/>
            <a:ext cx="7315200" cy="3886200"/>
            <a:chOff x="480" y="1296"/>
            <a:chExt cx="4608" cy="2448"/>
          </a:xfrm>
        </p:grpSpPr>
        <p:sp>
          <p:nvSpPr>
            <p:cNvPr id="95236" name="Freeform 4"/>
            <p:cNvSpPr>
              <a:spLocks noEditPoints="1"/>
            </p:cNvSpPr>
            <p:nvPr/>
          </p:nvSpPr>
          <p:spPr bwMode="gray">
            <a:xfrm rot="-1358056">
              <a:off x="877" y="1765"/>
              <a:ext cx="3839" cy="1527"/>
            </a:xfrm>
            <a:custGeom>
              <a:avLst/>
              <a:gdLst>
                <a:gd name="T0" fmla="*/ 1692 w 4040"/>
                <a:gd name="T1" fmla="*/ 12 h 1888"/>
                <a:gd name="T2" fmla="*/ 1234 w 4040"/>
                <a:gd name="T3" fmla="*/ 74 h 1888"/>
                <a:gd name="T4" fmla="*/ 828 w 4040"/>
                <a:gd name="T5" fmla="*/ 182 h 1888"/>
                <a:gd name="T6" fmla="*/ 486 w 4040"/>
                <a:gd name="T7" fmla="*/ 330 h 1888"/>
                <a:gd name="T8" fmla="*/ 226 w 4040"/>
                <a:gd name="T9" fmla="*/ 510 h 1888"/>
                <a:gd name="T10" fmla="*/ 58 w 4040"/>
                <a:gd name="T11" fmla="*/ 718 h 1888"/>
                <a:gd name="T12" fmla="*/ 0 w 4040"/>
                <a:gd name="T13" fmla="*/ 944 h 1888"/>
                <a:gd name="T14" fmla="*/ 58 w 4040"/>
                <a:gd name="T15" fmla="*/ 1170 h 1888"/>
                <a:gd name="T16" fmla="*/ 226 w 4040"/>
                <a:gd name="T17" fmla="*/ 1378 h 1888"/>
                <a:gd name="T18" fmla="*/ 486 w 4040"/>
                <a:gd name="T19" fmla="*/ 1558 h 1888"/>
                <a:gd name="T20" fmla="*/ 828 w 4040"/>
                <a:gd name="T21" fmla="*/ 1706 h 1888"/>
                <a:gd name="T22" fmla="*/ 1234 w 4040"/>
                <a:gd name="T23" fmla="*/ 1814 h 1888"/>
                <a:gd name="T24" fmla="*/ 1692 w 4040"/>
                <a:gd name="T25" fmla="*/ 1876 h 1888"/>
                <a:gd name="T26" fmla="*/ 2186 w 4040"/>
                <a:gd name="T27" fmla="*/ 1884 h 1888"/>
                <a:gd name="T28" fmla="*/ 2658 w 4040"/>
                <a:gd name="T29" fmla="*/ 1840 h 1888"/>
                <a:gd name="T30" fmla="*/ 3084 w 4040"/>
                <a:gd name="T31" fmla="*/ 1746 h 1888"/>
                <a:gd name="T32" fmla="*/ 3448 w 4040"/>
                <a:gd name="T33" fmla="*/ 1612 h 1888"/>
                <a:gd name="T34" fmla="*/ 3738 w 4040"/>
                <a:gd name="T35" fmla="*/ 1442 h 1888"/>
                <a:gd name="T36" fmla="*/ 3938 w 4040"/>
                <a:gd name="T37" fmla="*/ 1242 h 1888"/>
                <a:gd name="T38" fmla="*/ 4034 w 4040"/>
                <a:gd name="T39" fmla="*/ 1022 h 1888"/>
                <a:gd name="T40" fmla="*/ 4014 w 4040"/>
                <a:gd name="T41" fmla="*/ 790 h 1888"/>
                <a:gd name="T42" fmla="*/ 3882 w 4040"/>
                <a:gd name="T43" fmla="*/ 576 h 1888"/>
                <a:gd name="T44" fmla="*/ 3650 w 4040"/>
                <a:gd name="T45" fmla="*/ 386 h 1888"/>
                <a:gd name="T46" fmla="*/ 3334 w 4040"/>
                <a:gd name="T47" fmla="*/ 228 h 1888"/>
                <a:gd name="T48" fmla="*/ 2948 w 4040"/>
                <a:gd name="T49" fmla="*/ 106 h 1888"/>
                <a:gd name="T50" fmla="*/ 2506 w 4040"/>
                <a:gd name="T51" fmla="*/ 28 h 1888"/>
                <a:gd name="T52" fmla="*/ 2020 w 4040"/>
                <a:gd name="T53" fmla="*/ 0 h 1888"/>
                <a:gd name="T54" fmla="*/ 1606 w 4040"/>
                <a:gd name="T55" fmla="*/ 1736 h 1888"/>
                <a:gd name="T56" fmla="*/ 1164 w 4040"/>
                <a:gd name="T57" fmla="*/ 1678 h 1888"/>
                <a:gd name="T58" fmla="*/ 776 w 4040"/>
                <a:gd name="T59" fmla="*/ 1576 h 1888"/>
                <a:gd name="T60" fmla="*/ 458 w 4040"/>
                <a:gd name="T61" fmla="*/ 1436 h 1888"/>
                <a:gd name="T62" fmla="*/ 224 w 4040"/>
                <a:gd name="T63" fmla="*/ 1266 h 1888"/>
                <a:gd name="T64" fmla="*/ 88 w 4040"/>
                <a:gd name="T65" fmla="*/ 1074 h 1888"/>
                <a:gd name="T66" fmla="*/ 68 w 4040"/>
                <a:gd name="T67" fmla="*/ 864 h 1888"/>
                <a:gd name="T68" fmla="*/ 166 w 4040"/>
                <a:gd name="T69" fmla="*/ 664 h 1888"/>
                <a:gd name="T70" fmla="*/ 370 w 4040"/>
                <a:gd name="T71" fmla="*/ 486 h 1888"/>
                <a:gd name="T72" fmla="*/ 662 w 4040"/>
                <a:gd name="T73" fmla="*/ 336 h 1888"/>
                <a:gd name="T74" fmla="*/ 1028 w 4040"/>
                <a:gd name="T75" fmla="*/ 222 h 1888"/>
                <a:gd name="T76" fmla="*/ 1454 w 4040"/>
                <a:gd name="T77" fmla="*/ 148 h 1888"/>
                <a:gd name="T78" fmla="*/ 1922 w 4040"/>
                <a:gd name="T79" fmla="*/ 120 h 1888"/>
                <a:gd name="T80" fmla="*/ 2392 w 4040"/>
                <a:gd name="T81" fmla="*/ 148 h 1888"/>
                <a:gd name="T82" fmla="*/ 2818 w 4040"/>
                <a:gd name="T83" fmla="*/ 222 h 1888"/>
                <a:gd name="T84" fmla="*/ 3184 w 4040"/>
                <a:gd name="T85" fmla="*/ 336 h 1888"/>
                <a:gd name="T86" fmla="*/ 3476 w 4040"/>
                <a:gd name="T87" fmla="*/ 486 h 1888"/>
                <a:gd name="T88" fmla="*/ 3680 w 4040"/>
                <a:gd name="T89" fmla="*/ 664 h 1888"/>
                <a:gd name="T90" fmla="*/ 3778 w 4040"/>
                <a:gd name="T91" fmla="*/ 864 h 1888"/>
                <a:gd name="T92" fmla="*/ 3758 w 4040"/>
                <a:gd name="T93" fmla="*/ 1074 h 1888"/>
                <a:gd name="T94" fmla="*/ 3622 w 4040"/>
                <a:gd name="T95" fmla="*/ 1266 h 1888"/>
                <a:gd name="T96" fmla="*/ 3388 w 4040"/>
                <a:gd name="T97" fmla="*/ 1436 h 1888"/>
                <a:gd name="T98" fmla="*/ 3070 w 4040"/>
                <a:gd name="T99" fmla="*/ 1576 h 1888"/>
                <a:gd name="T100" fmla="*/ 2682 w 4040"/>
                <a:gd name="T101" fmla="*/ 1678 h 1888"/>
                <a:gd name="T102" fmla="*/ 2240 w 4040"/>
                <a:gd name="T103" fmla="*/ 1736 h 1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040" h="1888">
                  <a:moveTo>
                    <a:pt x="2020" y="0"/>
                  </a:moveTo>
                  <a:lnTo>
                    <a:pt x="1854" y="4"/>
                  </a:lnTo>
                  <a:lnTo>
                    <a:pt x="1692" y="12"/>
                  </a:lnTo>
                  <a:lnTo>
                    <a:pt x="1534" y="28"/>
                  </a:lnTo>
                  <a:lnTo>
                    <a:pt x="1382" y="48"/>
                  </a:lnTo>
                  <a:lnTo>
                    <a:pt x="1234" y="74"/>
                  </a:lnTo>
                  <a:lnTo>
                    <a:pt x="1092" y="106"/>
                  </a:lnTo>
                  <a:lnTo>
                    <a:pt x="956" y="142"/>
                  </a:lnTo>
                  <a:lnTo>
                    <a:pt x="828" y="182"/>
                  </a:lnTo>
                  <a:lnTo>
                    <a:pt x="706" y="228"/>
                  </a:lnTo>
                  <a:lnTo>
                    <a:pt x="592" y="276"/>
                  </a:lnTo>
                  <a:lnTo>
                    <a:pt x="486" y="330"/>
                  </a:lnTo>
                  <a:lnTo>
                    <a:pt x="390" y="386"/>
                  </a:lnTo>
                  <a:lnTo>
                    <a:pt x="302" y="446"/>
                  </a:lnTo>
                  <a:lnTo>
                    <a:pt x="226" y="510"/>
                  </a:lnTo>
                  <a:lnTo>
                    <a:pt x="158" y="576"/>
                  </a:lnTo>
                  <a:lnTo>
                    <a:pt x="102" y="646"/>
                  </a:lnTo>
                  <a:lnTo>
                    <a:pt x="58" y="718"/>
                  </a:lnTo>
                  <a:lnTo>
                    <a:pt x="26" y="790"/>
                  </a:lnTo>
                  <a:lnTo>
                    <a:pt x="6" y="866"/>
                  </a:lnTo>
                  <a:lnTo>
                    <a:pt x="0" y="944"/>
                  </a:lnTo>
                  <a:lnTo>
                    <a:pt x="6" y="1022"/>
                  </a:lnTo>
                  <a:lnTo>
                    <a:pt x="26" y="1098"/>
                  </a:lnTo>
                  <a:lnTo>
                    <a:pt x="58" y="1170"/>
                  </a:lnTo>
                  <a:lnTo>
                    <a:pt x="102" y="1242"/>
                  </a:lnTo>
                  <a:lnTo>
                    <a:pt x="158" y="1312"/>
                  </a:lnTo>
                  <a:lnTo>
                    <a:pt x="226" y="1378"/>
                  </a:lnTo>
                  <a:lnTo>
                    <a:pt x="302" y="1442"/>
                  </a:lnTo>
                  <a:lnTo>
                    <a:pt x="390" y="1502"/>
                  </a:lnTo>
                  <a:lnTo>
                    <a:pt x="486" y="1558"/>
                  </a:lnTo>
                  <a:lnTo>
                    <a:pt x="592" y="1612"/>
                  </a:lnTo>
                  <a:lnTo>
                    <a:pt x="706" y="1660"/>
                  </a:lnTo>
                  <a:lnTo>
                    <a:pt x="828" y="1706"/>
                  </a:lnTo>
                  <a:lnTo>
                    <a:pt x="956" y="1746"/>
                  </a:lnTo>
                  <a:lnTo>
                    <a:pt x="1092" y="1782"/>
                  </a:lnTo>
                  <a:lnTo>
                    <a:pt x="1234" y="1814"/>
                  </a:lnTo>
                  <a:lnTo>
                    <a:pt x="1382" y="1840"/>
                  </a:lnTo>
                  <a:lnTo>
                    <a:pt x="1534" y="1860"/>
                  </a:lnTo>
                  <a:lnTo>
                    <a:pt x="1692" y="1876"/>
                  </a:lnTo>
                  <a:lnTo>
                    <a:pt x="1854" y="1884"/>
                  </a:lnTo>
                  <a:lnTo>
                    <a:pt x="2020" y="1888"/>
                  </a:lnTo>
                  <a:lnTo>
                    <a:pt x="2186" y="1884"/>
                  </a:lnTo>
                  <a:lnTo>
                    <a:pt x="2348" y="1876"/>
                  </a:lnTo>
                  <a:lnTo>
                    <a:pt x="2506" y="1860"/>
                  </a:lnTo>
                  <a:lnTo>
                    <a:pt x="2658" y="1840"/>
                  </a:lnTo>
                  <a:lnTo>
                    <a:pt x="2806" y="1814"/>
                  </a:lnTo>
                  <a:lnTo>
                    <a:pt x="2948" y="1782"/>
                  </a:lnTo>
                  <a:lnTo>
                    <a:pt x="3084" y="1746"/>
                  </a:lnTo>
                  <a:lnTo>
                    <a:pt x="3212" y="1706"/>
                  </a:lnTo>
                  <a:lnTo>
                    <a:pt x="3334" y="1660"/>
                  </a:lnTo>
                  <a:lnTo>
                    <a:pt x="3448" y="1612"/>
                  </a:lnTo>
                  <a:lnTo>
                    <a:pt x="3554" y="1558"/>
                  </a:lnTo>
                  <a:lnTo>
                    <a:pt x="3650" y="1502"/>
                  </a:lnTo>
                  <a:lnTo>
                    <a:pt x="3738" y="1442"/>
                  </a:lnTo>
                  <a:lnTo>
                    <a:pt x="3814" y="1378"/>
                  </a:lnTo>
                  <a:lnTo>
                    <a:pt x="3882" y="1312"/>
                  </a:lnTo>
                  <a:lnTo>
                    <a:pt x="3938" y="1242"/>
                  </a:lnTo>
                  <a:lnTo>
                    <a:pt x="3982" y="1170"/>
                  </a:lnTo>
                  <a:lnTo>
                    <a:pt x="4014" y="1098"/>
                  </a:lnTo>
                  <a:lnTo>
                    <a:pt x="4034" y="1022"/>
                  </a:lnTo>
                  <a:lnTo>
                    <a:pt x="4040" y="944"/>
                  </a:lnTo>
                  <a:lnTo>
                    <a:pt x="4034" y="866"/>
                  </a:lnTo>
                  <a:lnTo>
                    <a:pt x="4014" y="790"/>
                  </a:lnTo>
                  <a:lnTo>
                    <a:pt x="3982" y="718"/>
                  </a:lnTo>
                  <a:lnTo>
                    <a:pt x="3938" y="646"/>
                  </a:lnTo>
                  <a:lnTo>
                    <a:pt x="3882" y="576"/>
                  </a:lnTo>
                  <a:lnTo>
                    <a:pt x="3814" y="510"/>
                  </a:lnTo>
                  <a:lnTo>
                    <a:pt x="3738" y="446"/>
                  </a:lnTo>
                  <a:lnTo>
                    <a:pt x="3650" y="386"/>
                  </a:lnTo>
                  <a:lnTo>
                    <a:pt x="3554" y="330"/>
                  </a:lnTo>
                  <a:lnTo>
                    <a:pt x="3448" y="276"/>
                  </a:lnTo>
                  <a:lnTo>
                    <a:pt x="3334" y="228"/>
                  </a:lnTo>
                  <a:lnTo>
                    <a:pt x="3212" y="182"/>
                  </a:lnTo>
                  <a:lnTo>
                    <a:pt x="3084" y="142"/>
                  </a:lnTo>
                  <a:lnTo>
                    <a:pt x="2948" y="106"/>
                  </a:lnTo>
                  <a:lnTo>
                    <a:pt x="2806" y="74"/>
                  </a:lnTo>
                  <a:lnTo>
                    <a:pt x="2658" y="48"/>
                  </a:lnTo>
                  <a:lnTo>
                    <a:pt x="2506" y="28"/>
                  </a:lnTo>
                  <a:lnTo>
                    <a:pt x="2348" y="12"/>
                  </a:lnTo>
                  <a:lnTo>
                    <a:pt x="2186" y="4"/>
                  </a:lnTo>
                  <a:lnTo>
                    <a:pt x="2020" y="0"/>
                  </a:lnTo>
                  <a:close/>
                  <a:moveTo>
                    <a:pt x="1922" y="1748"/>
                  </a:moveTo>
                  <a:lnTo>
                    <a:pt x="1762" y="1746"/>
                  </a:lnTo>
                  <a:lnTo>
                    <a:pt x="1606" y="1736"/>
                  </a:lnTo>
                  <a:lnTo>
                    <a:pt x="1454" y="1722"/>
                  </a:lnTo>
                  <a:lnTo>
                    <a:pt x="1306" y="1702"/>
                  </a:lnTo>
                  <a:lnTo>
                    <a:pt x="1164" y="1678"/>
                  </a:lnTo>
                  <a:lnTo>
                    <a:pt x="1028" y="1648"/>
                  </a:lnTo>
                  <a:lnTo>
                    <a:pt x="898" y="1614"/>
                  </a:lnTo>
                  <a:lnTo>
                    <a:pt x="776" y="1576"/>
                  </a:lnTo>
                  <a:lnTo>
                    <a:pt x="662" y="1532"/>
                  </a:lnTo>
                  <a:lnTo>
                    <a:pt x="554" y="1486"/>
                  </a:lnTo>
                  <a:lnTo>
                    <a:pt x="458" y="1436"/>
                  </a:lnTo>
                  <a:lnTo>
                    <a:pt x="370" y="1382"/>
                  </a:lnTo>
                  <a:lnTo>
                    <a:pt x="292" y="1326"/>
                  </a:lnTo>
                  <a:lnTo>
                    <a:pt x="224" y="1266"/>
                  </a:lnTo>
                  <a:lnTo>
                    <a:pt x="166" y="1204"/>
                  </a:lnTo>
                  <a:lnTo>
                    <a:pt x="122" y="1140"/>
                  </a:lnTo>
                  <a:lnTo>
                    <a:pt x="88" y="1074"/>
                  </a:lnTo>
                  <a:lnTo>
                    <a:pt x="68" y="1004"/>
                  </a:lnTo>
                  <a:lnTo>
                    <a:pt x="62" y="934"/>
                  </a:lnTo>
                  <a:lnTo>
                    <a:pt x="68" y="864"/>
                  </a:lnTo>
                  <a:lnTo>
                    <a:pt x="88" y="796"/>
                  </a:lnTo>
                  <a:lnTo>
                    <a:pt x="122" y="730"/>
                  </a:lnTo>
                  <a:lnTo>
                    <a:pt x="166" y="664"/>
                  </a:lnTo>
                  <a:lnTo>
                    <a:pt x="224" y="602"/>
                  </a:lnTo>
                  <a:lnTo>
                    <a:pt x="292" y="544"/>
                  </a:lnTo>
                  <a:lnTo>
                    <a:pt x="370" y="486"/>
                  </a:lnTo>
                  <a:lnTo>
                    <a:pt x="458" y="434"/>
                  </a:lnTo>
                  <a:lnTo>
                    <a:pt x="554" y="382"/>
                  </a:lnTo>
                  <a:lnTo>
                    <a:pt x="662" y="336"/>
                  </a:lnTo>
                  <a:lnTo>
                    <a:pt x="776" y="294"/>
                  </a:lnTo>
                  <a:lnTo>
                    <a:pt x="898" y="256"/>
                  </a:lnTo>
                  <a:lnTo>
                    <a:pt x="1028" y="222"/>
                  </a:lnTo>
                  <a:lnTo>
                    <a:pt x="1164" y="192"/>
                  </a:lnTo>
                  <a:lnTo>
                    <a:pt x="1306" y="166"/>
                  </a:lnTo>
                  <a:lnTo>
                    <a:pt x="1454" y="148"/>
                  </a:lnTo>
                  <a:lnTo>
                    <a:pt x="1606" y="132"/>
                  </a:lnTo>
                  <a:lnTo>
                    <a:pt x="1762" y="124"/>
                  </a:lnTo>
                  <a:lnTo>
                    <a:pt x="1922" y="120"/>
                  </a:lnTo>
                  <a:lnTo>
                    <a:pt x="2084" y="124"/>
                  </a:lnTo>
                  <a:lnTo>
                    <a:pt x="2240" y="132"/>
                  </a:lnTo>
                  <a:lnTo>
                    <a:pt x="2392" y="148"/>
                  </a:lnTo>
                  <a:lnTo>
                    <a:pt x="2540" y="166"/>
                  </a:lnTo>
                  <a:lnTo>
                    <a:pt x="2682" y="192"/>
                  </a:lnTo>
                  <a:lnTo>
                    <a:pt x="2818" y="222"/>
                  </a:lnTo>
                  <a:lnTo>
                    <a:pt x="2948" y="256"/>
                  </a:lnTo>
                  <a:lnTo>
                    <a:pt x="3070" y="294"/>
                  </a:lnTo>
                  <a:lnTo>
                    <a:pt x="3184" y="336"/>
                  </a:lnTo>
                  <a:lnTo>
                    <a:pt x="3292" y="382"/>
                  </a:lnTo>
                  <a:lnTo>
                    <a:pt x="3388" y="434"/>
                  </a:lnTo>
                  <a:lnTo>
                    <a:pt x="3476" y="486"/>
                  </a:lnTo>
                  <a:lnTo>
                    <a:pt x="3554" y="544"/>
                  </a:lnTo>
                  <a:lnTo>
                    <a:pt x="3622" y="602"/>
                  </a:lnTo>
                  <a:lnTo>
                    <a:pt x="3680" y="664"/>
                  </a:lnTo>
                  <a:lnTo>
                    <a:pt x="3724" y="730"/>
                  </a:lnTo>
                  <a:lnTo>
                    <a:pt x="3758" y="796"/>
                  </a:lnTo>
                  <a:lnTo>
                    <a:pt x="3778" y="864"/>
                  </a:lnTo>
                  <a:lnTo>
                    <a:pt x="3784" y="934"/>
                  </a:lnTo>
                  <a:lnTo>
                    <a:pt x="3778" y="1004"/>
                  </a:lnTo>
                  <a:lnTo>
                    <a:pt x="3758" y="1074"/>
                  </a:lnTo>
                  <a:lnTo>
                    <a:pt x="3724" y="1140"/>
                  </a:lnTo>
                  <a:lnTo>
                    <a:pt x="3680" y="1204"/>
                  </a:lnTo>
                  <a:lnTo>
                    <a:pt x="3622" y="1266"/>
                  </a:lnTo>
                  <a:lnTo>
                    <a:pt x="3554" y="1326"/>
                  </a:lnTo>
                  <a:lnTo>
                    <a:pt x="3476" y="1382"/>
                  </a:lnTo>
                  <a:lnTo>
                    <a:pt x="3388" y="1436"/>
                  </a:lnTo>
                  <a:lnTo>
                    <a:pt x="3292" y="1486"/>
                  </a:lnTo>
                  <a:lnTo>
                    <a:pt x="3184" y="1532"/>
                  </a:lnTo>
                  <a:lnTo>
                    <a:pt x="3070" y="1576"/>
                  </a:lnTo>
                  <a:lnTo>
                    <a:pt x="2948" y="1614"/>
                  </a:lnTo>
                  <a:lnTo>
                    <a:pt x="2818" y="1648"/>
                  </a:lnTo>
                  <a:lnTo>
                    <a:pt x="2682" y="1678"/>
                  </a:lnTo>
                  <a:lnTo>
                    <a:pt x="2540" y="1702"/>
                  </a:lnTo>
                  <a:lnTo>
                    <a:pt x="2392" y="1722"/>
                  </a:lnTo>
                  <a:lnTo>
                    <a:pt x="2240" y="1736"/>
                  </a:lnTo>
                  <a:lnTo>
                    <a:pt x="2084" y="1746"/>
                  </a:lnTo>
                  <a:lnTo>
                    <a:pt x="1922" y="1748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30196"/>
                    <a:invGamma/>
                    <a:alpha val="36000"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F7C16B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5237" name="Oval 5"/>
            <p:cNvSpPr>
              <a:spLocks noChangeArrowheads="1"/>
            </p:cNvSpPr>
            <p:nvPr/>
          </p:nvSpPr>
          <p:spPr bwMode="gray">
            <a:xfrm rot="-1543677">
              <a:off x="2736" y="1728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238" name="Oval 6"/>
            <p:cNvSpPr>
              <a:spLocks noChangeArrowheads="1"/>
            </p:cNvSpPr>
            <p:nvPr/>
          </p:nvSpPr>
          <p:spPr bwMode="gray">
            <a:xfrm rot="-1543677">
              <a:off x="4416" y="1824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239" name="Oval 7"/>
            <p:cNvSpPr>
              <a:spLocks noChangeArrowheads="1"/>
            </p:cNvSpPr>
            <p:nvPr/>
          </p:nvSpPr>
          <p:spPr bwMode="gray">
            <a:xfrm rot="-1543677">
              <a:off x="1872" y="3456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240" name="Oval 8"/>
            <p:cNvSpPr>
              <a:spLocks noChangeArrowheads="1"/>
            </p:cNvSpPr>
            <p:nvPr/>
          </p:nvSpPr>
          <p:spPr bwMode="gray">
            <a:xfrm rot="-1543677">
              <a:off x="3408" y="3120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241" name="Oval 9"/>
            <p:cNvSpPr>
              <a:spLocks noChangeArrowheads="1"/>
            </p:cNvSpPr>
            <p:nvPr/>
          </p:nvSpPr>
          <p:spPr bwMode="gray">
            <a:xfrm rot="-1543677">
              <a:off x="1344" y="2544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242" name="Oval 10"/>
            <p:cNvSpPr>
              <a:spLocks noChangeArrowheads="1"/>
            </p:cNvSpPr>
            <p:nvPr/>
          </p:nvSpPr>
          <p:spPr bwMode="gray">
            <a:xfrm>
              <a:off x="2407" y="1296"/>
              <a:ext cx="720" cy="694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3451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rgbClr val="001D3A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95243" name="Oval 11"/>
            <p:cNvSpPr>
              <a:spLocks noChangeArrowheads="1"/>
            </p:cNvSpPr>
            <p:nvPr/>
          </p:nvSpPr>
          <p:spPr bwMode="gray">
            <a:xfrm>
              <a:off x="999" y="2126"/>
              <a:ext cx="719" cy="694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31373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rgbClr val="001D3A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95244" name="Oval 12"/>
            <p:cNvSpPr>
              <a:spLocks noChangeArrowheads="1"/>
            </p:cNvSpPr>
            <p:nvPr/>
          </p:nvSpPr>
          <p:spPr bwMode="gray">
            <a:xfrm>
              <a:off x="1493" y="3050"/>
              <a:ext cx="719" cy="694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35686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rgbClr val="001D3A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95245" name="Oval 13"/>
            <p:cNvSpPr>
              <a:spLocks noChangeArrowheads="1"/>
            </p:cNvSpPr>
            <p:nvPr/>
          </p:nvSpPr>
          <p:spPr bwMode="gray">
            <a:xfrm>
              <a:off x="3025" y="2707"/>
              <a:ext cx="719" cy="694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35686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rgbClr val="001D3A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95246" name="Oval 14"/>
            <p:cNvSpPr>
              <a:spLocks noChangeArrowheads="1"/>
            </p:cNvSpPr>
            <p:nvPr/>
          </p:nvSpPr>
          <p:spPr bwMode="gray">
            <a:xfrm>
              <a:off x="4072" y="1420"/>
              <a:ext cx="680" cy="695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3451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rgbClr val="001D3A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b="1"/>
            </a:p>
          </p:txBody>
        </p:sp>
        <p:sp>
          <p:nvSpPr>
            <p:cNvPr id="95247" name="Text Box 15"/>
            <p:cNvSpPr txBox="1">
              <a:spLocks noChangeArrowheads="1"/>
            </p:cNvSpPr>
            <p:nvPr/>
          </p:nvSpPr>
          <p:spPr bwMode="gray">
            <a:xfrm>
              <a:off x="930" y="2318"/>
              <a:ext cx="846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817" dir="27080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sz="1600" b="1" dirty="0" smtClean="0">
                  <a:solidFill>
                    <a:schemeClr val="bg1"/>
                  </a:solidFill>
                  <a:latin typeface="Verdana" pitchFamily="34" charset="0"/>
                </a:rPr>
                <a:t>Финансы</a:t>
              </a:r>
              <a:endParaRPr lang="en-US" sz="1600" b="1" dirty="0">
                <a:solidFill>
                  <a:schemeClr val="bg1"/>
                </a:solidFill>
                <a:latin typeface="Verdana" pitchFamily="34" charset="0"/>
              </a:endParaRPr>
            </a:p>
          </p:txBody>
        </p:sp>
        <p:sp>
          <p:nvSpPr>
            <p:cNvPr id="95248" name="Text Box 16"/>
            <p:cNvSpPr txBox="1">
              <a:spLocks noChangeArrowheads="1"/>
            </p:cNvSpPr>
            <p:nvPr/>
          </p:nvSpPr>
          <p:spPr bwMode="gray">
            <a:xfrm>
              <a:off x="2532" y="1526"/>
              <a:ext cx="502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817" dir="27080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ru-RU" sz="2000" b="1" dirty="0" smtClean="0">
                  <a:solidFill>
                    <a:schemeClr val="bg1"/>
                  </a:solidFill>
                  <a:latin typeface="Verdana" pitchFamily="34" charset="0"/>
                </a:rPr>
                <a:t>МТБ</a:t>
              </a:r>
              <a:endParaRPr lang="en-US" sz="2000" b="1" dirty="0">
                <a:solidFill>
                  <a:schemeClr val="bg1"/>
                </a:solidFill>
                <a:latin typeface="Verdana" pitchFamily="34" charset="0"/>
              </a:endParaRPr>
            </a:p>
          </p:txBody>
        </p:sp>
        <p:sp>
          <p:nvSpPr>
            <p:cNvPr id="95249" name="Text Box 17"/>
            <p:cNvSpPr txBox="1">
              <a:spLocks noChangeArrowheads="1"/>
            </p:cNvSpPr>
            <p:nvPr/>
          </p:nvSpPr>
          <p:spPr bwMode="gray">
            <a:xfrm>
              <a:off x="4091" y="1696"/>
              <a:ext cx="665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817" dir="27080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ru-RU" b="1" dirty="0" smtClean="0">
                  <a:solidFill>
                    <a:schemeClr val="bg1"/>
                  </a:solidFill>
                  <a:latin typeface="Verdana" pitchFamily="34" charset="0"/>
                </a:rPr>
                <a:t>Кадры</a:t>
              </a:r>
              <a:endParaRPr lang="en-US" b="1" dirty="0">
                <a:solidFill>
                  <a:schemeClr val="bg1"/>
                </a:solidFill>
                <a:latin typeface="Verdana" pitchFamily="34" charset="0"/>
              </a:endParaRPr>
            </a:p>
          </p:txBody>
        </p:sp>
        <p:sp>
          <p:nvSpPr>
            <p:cNvPr id="95250" name="Text Box 18"/>
            <p:cNvSpPr txBox="1">
              <a:spLocks noChangeArrowheads="1"/>
            </p:cNvSpPr>
            <p:nvPr/>
          </p:nvSpPr>
          <p:spPr bwMode="gray">
            <a:xfrm>
              <a:off x="3077" y="2872"/>
              <a:ext cx="614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817" dir="27080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ru-RU" b="1" dirty="0" smtClean="0">
                  <a:solidFill>
                    <a:schemeClr val="bg1"/>
                  </a:solidFill>
                  <a:latin typeface="Verdana" pitchFamily="34" charset="0"/>
                </a:rPr>
                <a:t>Норм.</a:t>
              </a:r>
            </a:p>
            <a:p>
              <a:pPr algn="ctr" eaLnBrk="0" hangingPunct="0"/>
              <a:r>
                <a:rPr lang="ru-RU" b="1" dirty="0" smtClean="0">
                  <a:solidFill>
                    <a:schemeClr val="bg1"/>
                  </a:solidFill>
                  <a:latin typeface="Verdana" pitchFamily="34" charset="0"/>
                </a:rPr>
                <a:t>база</a:t>
              </a:r>
              <a:endParaRPr lang="en-US" b="1" dirty="0">
                <a:solidFill>
                  <a:schemeClr val="bg1"/>
                </a:solidFill>
                <a:latin typeface="Verdana" pitchFamily="34" charset="0"/>
              </a:endParaRPr>
            </a:p>
          </p:txBody>
        </p:sp>
        <p:sp>
          <p:nvSpPr>
            <p:cNvPr id="95251" name="Text Box 19"/>
            <p:cNvSpPr txBox="1">
              <a:spLocks noChangeArrowheads="1"/>
            </p:cNvSpPr>
            <p:nvPr/>
          </p:nvSpPr>
          <p:spPr bwMode="gray">
            <a:xfrm>
              <a:off x="1579" y="3224"/>
              <a:ext cx="570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817" dir="27080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ru-RU" sz="1600" b="1" dirty="0" smtClean="0">
                  <a:solidFill>
                    <a:schemeClr val="bg1"/>
                  </a:solidFill>
                  <a:latin typeface="Verdana" pitchFamily="34" charset="0"/>
                </a:rPr>
                <a:t>Управ</a:t>
              </a:r>
            </a:p>
            <a:p>
              <a:pPr eaLnBrk="0" hangingPunct="0"/>
              <a:r>
                <a:rPr lang="ru-RU" sz="1600" b="1" dirty="0" err="1" smtClean="0">
                  <a:solidFill>
                    <a:schemeClr val="bg1"/>
                  </a:solidFill>
                  <a:latin typeface="Verdana" pitchFamily="34" charset="0"/>
                </a:rPr>
                <a:t>ление</a:t>
              </a:r>
              <a:endParaRPr lang="en-US" sz="1600" b="1" dirty="0">
                <a:solidFill>
                  <a:schemeClr val="bg1"/>
                </a:solidFill>
                <a:latin typeface="Verdana" pitchFamily="34" charset="0"/>
              </a:endParaRPr>
            </a:p>
          </p:txBody>
        </p:sp>
        <p:sp>
          <p:nvSpPr>
            <p:cNvPr id="95252" name="Text Box 20"/>
            <p:cNvSpPr txBox="1">
              <a:spLocks noChangeArrowheads="1"/>
            </p:cNvSpPr>
            <p:nvPr/>
          </p:nvSpPr>
          <p:spPr bwMode="gray">
            <a:xfrm>
              <a:off x="1680" y="2304"/>
              <a:ext cx="2334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sz="2000" b="1" dirty="0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Для решения задач</a:t>
              </a:r>
              <a:endParaRPr lang="en-US" sz="2000" b="1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95253" name="Line 21"/>
            <p:cNvSpPr>
              <a:spLocks noChangeShapeType="1"/>
            </p:cNvSpPr>
            <p:nvPr/>
          </p:nvSpPr>
          <p:spPr bwMode="gray">
            <a:xfrm>
              <a:off x="1639" y="1545"/>
              <a:ext cx="1025" cy="7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cxnSp>
          <p:nvCxnSpPr>
            <p:cNvPr id="95254" name="AutoShape 22"/>
            <p:cNvCxnSpPr>
              <a:cxnSpLocks noChangeShapeType="1"/>
            </p:cNvCxnSpPr>
            <p:nvPr/>
          </p:nvCxnSpPr>
          <p:spPr bwMode="gray">
            <a:xfrm flipH="1">
              <a:off x="559" y="1545"/>
              <a:ext cx="1087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95255" name="Text Box 23"/>
            <p:cNvSpPr txBox="1">
              <a:spLocks noChangeArrowheads="1"/>
            </p:cNvSpPr>
            <p:nvPr/>
          </p:nvSpPr>
          <p:spPr bwMode="gray">
            <a:xfrm>
              <a:off x="480" y="1296"/>
              <a:ext cx="1296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ru-RU" sz="2000" b="1" dirty="0" smtClean="0">
                  <a:latin typeface="Verdana" pitchFamily="34" charset="0"/>
                </a:rPr>
                <a:t>Аспекты</a:t>
              </a:r>
              <a:endParaRPr lang="en-US" sz="2000" b="1" dirty="0">
                <a:latin typeface="Verdana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AutoShape 2"/>
          <p:cNvSpPr>
            <a:spLocks noChangeArrowheads="1"/>
          </p:cNvSpPr>
          <p:nvPr/>
        </p:nvSpPr>
        <p:spPr bwMode="auto">
          <a:xfrm>
            <a:off x="3551238" y="3657600"/>
            <a:ext cx="2062162" cy="2286000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3100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9" tIns="45715" rIns="91429" bIns="45715" anchor="ctr"/>
          <a:lstStyle/>
          <a:p>
            <a:pPr algn="ctr" eaLnBrk="0" hangingPunct="0"/>
            <a:r>
              <a:rPr lang="ru-RU" sz="1600" dirty="0" smtClean="0">
                <a:solidFill>
                  <a:schemeClr val="accent4">
                    <a:lumMod val="90000"/>
                    <a:lumOff val="10000"/>
                  </a:schemeClr>
                </a:solidFill>
                <a:latin typeface="Verdana" pitchFamily="34" charset="0"/>
              </a:rPr>
              <a:t>участие округа в движении «Молодые профессионалы (Ворлдскиллс Россия)»</a:t>
            </a:r>
            <a:endParaRPr lang="en-US" sz="1600" dirty="0">
              <a:solidFill>
                <a:schemeClr val="accent4">
                  <a:lumMod val="90000"/>
                  <a:lumOff val="10000"/>
                </a:schemeClr>
              </a:solidFill>
              <a:latin typeface="Verdana" pitchFamily="34" charset="0"/>
            </a:endParaRPr>
          </a:p>
        </p:txBody>
      </p:sp>
      <p:sp>
        <p:nvSpPr>
          <p:cNvPr id="77827" name="AutoShape 3"/>
          <p:cNvSpPr>
            <a:spLocks noChangeArrowheads="1"/>
          </p:cNvSpPr>
          <p:nvPr/>
        </p:nvSpPr>
        <p:spPr bwMode="auto">
          <a:xfrm>
            <a:off x="948964" y="3657600"/>
            <a:ext cx="2099036" cy="2286000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C0C0C0">
                    <a:alpha val="3100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9" tIns="45715" rIns="91429" bIns="45715" anchor="ctr"/>
          <a:lstStyle/>
          <a:p>
            <a:pPr algn="ctr" eaLnBrk="0" hangingPunct="0"/>
            <a:r>
              <a:rPr lang="ru-RU" sz="1600" dirty="0" smtClean="0">
                <a:solidFill>
                  <a:schemeClr val="accent4">
                    <a:lumMod val="90000"/>
                    <a:lumOff val="10000"/>
                  </a:schemeClr>
                </a:solidFill>
                <a:latin typeface="Verdana" pitchFamily="34" charset="0"/>
              </a:rPr>
              <a:t>строительство новых и реконструкция имеющихся учебно-</a:t>
            </a:r>
            <a:r>
              <a:rPr lang="ru-RU" sz="1600" dirty="0" err="1" smtClean="0">
                <a:solidFill>
                  <a:schemeClr val="accent4">
                    <a:lumMod val="90000"/>
                    <a:lumOff val="10000"/>
                  </a:schemeClr>
                </a:solidFill>
                <a:latin typeface="Verdana" pitchFamily="34" charset="0"/>
              </a:rPr>
              <a:t>производствен</a:t>
            </a:r>
            <a:endParaRPr lang="ru-RU" sz="1600" dirty="0" smtClean="0">
              <a:solidFill>
                <a:schemeClr val="accent4">
                  <a:lumMod val="90000"/>
                  <a:lumOff val="10000"/>
                </a:schemeClr>
              </a:solidFill>
              <a:latin typeface="Verdana" pitchFamily="34" charset="0"/>
            </a:endParaRPr>
          </a:p>
          <a:p>
            <a:pPr algn="ctr" eaLnBrk="0" hangingPunct="0"/>
            <a:r>
              <a:rPr lang="ru-RU" sz="1600" dirty="0" err="1" smtClean="0">
                <a:solidFill>
                  <a:schemeClr val="accent4">
                    <a:lumMod val="90000"/>
                    <a:lumOff val="10000"/>
                  </a:schemeClr>
                </a:solidFill>
                <a:latin typeface="Verdana" pitchFamily="34" charset="0"/>
              </a:rPr>
              <a:t>ных</a:t>
            </a:r>
            <a:r>
              <a:rPr lang="ru-RU" sz="1600" dirty="0" smtClean="0">
                <a:solidFill>
                  <a:schemeClr val="accent4">
                    <a:lumMod val="90000"/>
                    <a:lumOff val="10000"/>
                  </a:schemeClr>
                </a:solidFill>
                <a:latin typeface="Verdana" pitchFamily="34" charset="0"/>
              </a:rPr>
              <a:t> комплек</a:t>
            </a:r>
            <a:r>
              <a:rPr lang="ru-RU" sz="1600" dirty="0" smtClean="0">
                <a:latin typeface="Verdana" pitchFamily="34" charset="0"/>
              </a:rPr>
              <a:t>сов</a:t>
            </a:r>
            <a:endParaRPr lang="en-US" sz="1600" dirty="0">
              <a:latin typeface="Verdana" pitchFamily="34" charset="0"/>
            </a:endParaRPr>
          </a:p>
        </p:txBody>
      </p:sp>
      <p:sp>
        <p:nvSpPr>
          <p:cNvPr id="77828" name="AutoShape 4"/>
          <p:cNvSpPr>
            <a:spLocks noChangeArrowheads="1"/>
          </p:cNvSpPr>
          <p:nvPr/>
        </p:nvSpPr>
        <p:spPr bwMode="auto">
          <a:xfrm>
            <a:off x="6248400" y="3657600"/>
            <a:ext cx="2091964" cy="2286000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C0C0C0">
                    <a:alpha val="3100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9" tIns="45715" rIns="91429" bIns="45715" anchor="ctr"/>
          <a:lstStyle/>
          <a:p>
            <a:pPr algn="ctr" eaLnBrk="0" hangingPunct="0"/>
            <a:r>
              <a:rPr lang="ru-RU" sz="1600" dirty="0" smtClean="0">
                <a:solidFill>
                  <a:schemeClr val="accent4">
                    <a:lumMod val="90000"/>
                    <a:lumOff val="10000"/>
                  </a:schemeClr>
                </a:solidFill>
                <a:latin typeface="Verdana" pitchFamily="34" charset="0"/>
              </a:rPr>
              <a:t>стажировки и семинары для педагогов и студентов, повышение уровня профессиональной подготовки </a:t>
            </a:r>
            <a:endParaRPr lang="en-US" sz="1600" dirty="0">
              <a:solidFill>
                <a:schemeClr val="accent4">
                  <a:lumMod val="90000"/>
                  <a:lumOff val="10000"/>
                </a:schemeClr>
              </a:solidFill>
              <a:latin typeface="Verdana" pitchFamily="34" charset="0"/>
            </a:endParaRPr>
          </a:p>
        </p:txBody>
      </p:sp>
      <p:sp>
        <p:nvSpPr>
          <p:cNvPr id="77830" name="AutoShape 6"/>
          <p:cNvSpPr>
            <a:spLocks noChangeArrowheads="1"/>
          </p:cNvSpPr>
          <p:nvPr/>
        </p:nvSpPr>
        <p:spPr bwMode="gray">
          <a:xfrm>
            <a:off x="3151188" y="2452688"/>
            <a:ext cx="400050" cy="449262"/>
          </a:xfrm>
          <a:prstGeom prst="chevron">
            <a:avLst>
              <a:gd name="adj" fmla="val 52514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7831" name="AutoShape 7"/>
          <p:cNvSpPr>
            <a:spLocks noChangeArrowheads="1"/>
          </p:cNvSpPr>
          <p:nvPr/>
        </p:nvSpPr>
        <p:spPr bwMode="gray">
          <a:xfrm>
            <a:off x="5613400" y="2452688"/>
            <a:ext cx="398463" cy="449262"/>
          </a:xfrm>
          <a:prstGeom prst="chevron">
            <a:avLst>
              <a:gd name="adj" fmla="val 52514"/>
            </a:avLst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7832" name="Oval 8"/>
          <p:cNvSpPr>
            <a:spLocks noChangeArrowheads="1"/>
          </p:cNvSpPr>
          <p:nvPr/>
        </p:nvSpPr>
        <p:spPr bwMode="gray">
          <a:xfrm>
            <a:off x="6221413" y="1833563"/>
            <a:ext cx="1703387" cy="1687512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tint val="0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7833" name="Oval 9"/>
          <p:cNvSpPr>
            <a:spLocks noChangeArrowheads="1"/>
          </p:cNvSpPr>
          <p:nvPr/>
        </p:nvSpPr>
        <p:spPr bwMode="gray">
          <a:xfrm>
            <a:off x="6221413" y="1833563"/>
            <a:ext cx="1703387" cy="1687512"/>
          </a:xfrm>
          <a:prstGeom prst="ellipse">
            <a:avLst/>
          </a:prstGeom>
          <a:gradFill rotWithShape="1">
            <a:gsLst>
              <a:gs pos="0">
                <a:schemeClr val="hlink">
                  <a:alpha val="32001"/>
                </a:schemeClr>
              </a:gs>
              <a:gs pos="100000">
                <a:schemeClr val="hlink">
                  <a:gamma/>
                  <a:shade val="0"/>
                  <a:invGamma/>
                  <a:alpha val="89999"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77834" name="Oval 10"/>
          <p:cNvSpPr>
            <a:spLocks noChangeArrowheads="1"/>
          </p:cNvSpPr>
          <p:nvPr/>
        </p:nvSpPr>
        <p:spPr bwMode="gray">
          <a:xfrm>
            <a:off x="6332538" y="1944688"/>
            <a:ext cx="1481137" cy="1466850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54118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54118"/>
                  <a:invGamma/>
                </a:schemeClr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77835" name="Oval 11"/>
          <p:cNvSpPr>
            <a:spLocks noChangeArrowheads="1"/>
          </p:cNvSpPr>
          <p:nvPr/>
        </p:nvSpPr>
        <p:spPr bwMode="gray">
          <a:xfrm>
            <a:off x="6357938" y="1952625"/>
            <a:ext cx="1481137" cy="1466850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63529"/>
                  <a:invGamma/>
                </a:schemeClr>
              </a:gs>
              <a:gs pos="100000">
                <a:schemeClr val="hlink">
                  <a:alpha val="0"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77836" name="Oval 12"/>
          <p:cNvSpPr>
            <a:spLocks noChangeArrowheads="1"/>
          </p:cNvSpPr>
          <p:nvPr/>
        </p:nvSpPr>
        <p:spPr bwMode="gray">
          <a:xfrm>
            <a:off x="6411913" y="2016125"/>
            <a:ext cx="1335087" cy="1320800"/>
          </a:xfrm>
          <a:prstGeom prst="ellipse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77837" name="Oval 13"/>
          <p:cNvSpPr>
            <a:spLocks noChangeArrowheads="1"/>
          </p:cNvSpPr>
          <p:nvPr/>
        </p:nvSpPr>
        <p:spPr bwMode="gray">
          <a:xfrm>
            <a:off x="1295400" y="1828800"/>
            <a:ext cx="1703388" cy="1687513"/>
          </a:xfrm>
          <a:prstGeom prst="ellipse">
            <a:avLst/>
          </a:prstGeom>
          <a:gradFill rotWithShape="1">
            <a:gsLst>
              <a:gs pos="0">
                <a:schemeClr val="folHlink">
                  <a:gamma/>
                  <a:tint val="0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tint val="0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7838" name="Oval 14"/>
          <p:cNvSpPr>
            <a:spLocks noChangeArrowheads="1"/>
          </p:cNvSpPr>
          <p:nvPr/>
        </p:nvSpPr>
        <p:spPr bwMode="gray">
          <a:xfrm>
            <a:off x="1295400" y="1828800"/>
            <a:ext cx="1703388" cy="1687513"/>
          </a:xfrm>
          <a:prstGeom prst="ellipse">
            <a:avLst/>
          </a:prstGeom>
          <a:gradFill rotWithShape="1">
            <a:gsLst>
              <a:gs pos="0">
                <a:schemeClr val="folHlink">
                  <a:alpha val="32001"/>
                </a:schemeClr>
              </a:gs>
              <a:gs pos="100000">
                <a:schemeClr val="folHlink">
                  <a:gamma/>
                  <a:shade val="0"/>
                  <a:invGamma/>
                  <a:alpha val="89999"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7839" name="Oval 15"/>
          <p:cNvSpPr>
            <a:spLocks noChangeArrowheads="1"/>
          </p:cNvSpPr>
          <p:nvPr/>
        </p:nvSpPr>
        <p:spPr bwMode="gray">
          <a:xfrm>
            <a:off x="1406525" y="1938338"/>
            <a:ext cx="1481138" cy="1466850"/>
          </a:xfrm>
          <a:prstGeom prst="ellipse">
            <a:avLst/>
          </a:prstGeom>
          <a:gradFill rotWithShape="1">
            <a:gsLst>
              <a:gs pos="0">
                <a:schemeClr val="folHlink">
                  <a:gamma/>
                  <a:shade val="54118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54118"/>
                  <a:invGamma/>
                </a:schemeClr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77840" name="Oval 16"/>
          <p:cNvSpPr>
            <a:spLocks noChangeArrowheads="1"/>
          </p:cNvSpPr>
          <p:nvPr/>
        </p:nvSpPr>
        <p:spPr bwMode="gray">
          <a:xfrm>
            <a:off x="1408113" y="1941513"/>
            <a:ext cx="1481137" cy="1466850"/>
          </a:xfrm>
          <a:prstGeom prst="ellipse">
            <a:avLst/>
          </a:prstGeom>
          <a:gradFill rotWithShape="1">
            <a:gsLst>
              <a:gs pos="0">
                <a:schemeClr val="folHlink">
                  <a:gamma/>
                  <a:shade val="63529"/>
                  <a:invGamma/>
                </a:schemeClr>
              </a:gs>
              <a:gs pos="100000">
                <a:schemeClr val="folHlink">
                  <a:alpha val="0"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77841" name="Oval 17"/>
          <p:cNvSpPr>
            <a:spLocks noChangeArrowheads="1"/>
          </p:cNvSpPr>
          <p:nvPr/>
        </p:nvSpPr>
        <p:spPr bwMode="gray">
          <a:xfrm>
            <a:off x="1481138" y="2012950"/>
            <a:ext cx="1333500" cy="1320800"/>
          </a:xfrm>
          <a:prstGeom prst="ellipse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grpSp>
        <p:nvGrpSpPr>
          <p:cNvPr id="77842" name="Group 18"/>
          <p:cNvGrpSpPr>
            <a:grpSpLocks/>
          </p:cNvGrpSpPr>
          <p:nvPr/>
        </p:nvGrpSpPr>
        <p:grpSpPr bwMode="auto">
          <a:xfrm>
            <a:off x="1501775" y="2032000"/>
            <a:ext cx="1290638" cy="1277938"/>
            <a:chOff x="4166" y="1706"/>
            <a:chExt cx="1252" cy="1252"/>
          </a:xfrm>
        </p:grpSpPr>
        <p:sp>
          <p:nvSpPr>
            <p:cNvPr id="77843" name="Oval 19"/>
            <p:cNvSpPr>
              <a:spLocks noChangeArrowheads="1"/>
            </p:cNvSpPr>
            <p:nvPr/>
          </p:nvSpPr>
          <p:spPr bwMode="gray">
            <a:xfrm>
              <a:off x="4166" y="1706"/>
              <a:ext cx="1252" cy="125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77844" name="Oval 20"/>
            <p:cNvSpPr>
              <a:spLocks noChangeArrowheads="1"/>
            </p:cNvSpPr>
            <p:nvPr/>
          </p:nvSpPr>
          <p:spPr bwMode="gray">
            <a:xfrm>
              <a:off x="4182" y="1713"/>
              <a:ext cx="1222" cy="12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77845" name="Oval 21"/>
            <p:cNvSpPr>
              <a:spLocks noChangeArrowheads="1"/>
            </p:cNvSpPr>
            <p:nvPr/>
          </p:nvSpPr>
          <p:spPr bwMode="gray">
            <a:xfrm>
              <a:off x="4195" y="1725"/>
              <a:ext cx="1162" cy="114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77846" name="Oval 22"/>
            <p:cNvSpPr>
              <a:spLocks noChangeArrowheads="1"/>
            </p:cNvSpPr>
            <p:nvPr/>
          </p:nvSpPr>
          <p:spPr bwMode="gray">
            <a:xfrm>
              <a:off x="4263" y="1757"/>
              <a:ext cx="1033" cy="926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</p:grpSp>
      <p:sp>
        <p:nvSpPr>
          <p:cNvPr id="77847" name="Oval 23"/>
          <p:cNvSpPr>
            <a:spLocks noChangeArrowheads="1"/>
          </p:cNvSpPr>
          <p:nvPr/>
        </p:nvSpPr>
        <p:spPr bwMode="gray">
          <a:xfrm>
            <a:off x="3759200" y="1833563"/>
            <a:ext cx="1703388" cy="1687512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0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7848" name="Oval 24"/>
          <p:cNvSpPr>
            <a:spLocks noChangeArrowheads="1"/>
          </p:cNvSpPr>
          <p:nvPr/>
        </p:nvSpPr>
        <p:spPr bwMode="gray">
          <a:xfrm>
            <a:off x="3759200" y="1833563"/>
            <a:ext cx="1703388" cy="1687512"/>
          </a:xfrm>
          <a:prstGeom prst="ellipse">
            <a:avLst/>
          </a:prstGeom>
          <a:gradFill rotWithShape="1">
            <a:gsLst>
              <a:gs pos="0">
                <a:schemeClr val="accent1">
                  <a:alpha val="32001"/>
                </a:schemeClr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7849" name="Oval 25"/>
          <p:cNvSpPr>
            <a:spLocks noChangeArrowheads="1"/>
          </p:cNvSpPr>
          <p:nvPr/>
        </p:nvSpPr>
        <p:spPr bwMode="gray">
          <a:xfrm>
            <a:off x="3870325" y="1944688"/>
            <a:ext cx="1481138" cy="1466850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shade val="54118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54118"/>
                  <a:invGamma/>
                </a:schemeClr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77850" name="Oval 26"/>
          <p:cNvSpPr>
            <a:spLocks noChangeArrowheads="1"/>
          </p:cNvSpPr>
          <p:nvPr/>
        </p:nvSpPr>
        <p:spPr bwMode="gray">
          <a:xfrm>
            <a:off x="3871913" y="1946275"/>
            <a:ext cx="1481137" cy="1466850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shade val="63529"/>
                  <a:invGamma/>
                </a:schemeClr>
              </a:gs>
              <a:gs pos="100000">
                <a:schemeClr val="accent1">
                  <a:alpha val="0"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77851" name="Oval 27"/>
          <p:cNvSpPr>
            <a:spLocks noChangeArrowheads="1"/>
          </p:cNvSpPr>
          <p:nvPr/>
        </p:nvSpPr>
        <p:spPr bwMode="gray">
          <a:xfrm>
            <a:off x="3943350" y="2016125"/>
            <a:ext cx="1333500" cy="1320800"/>
          </a:xfrm>
          <a:prstGeom prst="ellipse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grpSp>
        <p:nvGrpSpPr>
          <p:cNvPr id="77852" name="Group 28"/>
          <p:cNvGrpSpPr>
            <a:grpSpLocks/>
          </p:cNvGrpSpPr>
          <p:nvPr/>
        </p:nvGrpSpPr>
        <p:grpSpPr bwMode="auto">
          <a:xfrm>
            <a:off x="3965575" y="2032000"/>
            <a:ext cx="1290638" cy="1277938"/>
            <a:chOff x="4166" y="1706"/>
            <a:chExt cx="1252" cy="1252"/>
          </a:xfrm>
        </p:grpSpPr>
        <p:sp>
          <p:nvSpPr>
            <p:cNvPr id="77853" name="Oval 29"/>
            <p:cNvSpPr>
              <a:spLocks noChangeArrowheads="1"/>
            </p:cNvSpPr>
            <p:nvPr/>
          </p:nvSpPr>
          <p:spPr bwMode="gray">
            <a:xfrm>
              <a:off x="4166" y="1706"/>
              <a:ext cx="1252" cy="125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77854" name="Oval 30"/>
            <p:cNvSpPr>
              <a:spLocks noChangeArrowheads="1"/>
            </p:cNvSpPr>
            <p:nvPr/>
          </p:nvSpPr>
          <p:spPr bwMode="gray">
            <a:xfrm>
              <a:off x="4182" y="1713"/>
              <a:ext cx="1222" cy="12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77855" name="Oval 31"/>
            <p:cNvSpPr>
              <a:spLocks noChangeArrowheads="1"/>
            </p:cNvSpPr>
            <p:nvPr/>
          </p:nvSpPr>
          <p:spPr bwMode="gray">
            <a:xfrm>
              <a:off x="4195" y="1725"/>
              <a:ext cx="1162" cy="114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77856" name="Oval 32"/>
            <p:cNvSpPr>
              <a:spLocks noChangeArrowheads="1"/>
            </p:cNvSpPr>
            <p:nvPr/>
          </p:nvSpPr>
          <p:spPr bwMode="gray">
            <a:xfrm>
              <a:off x="4263" y="1757"/>
              <a:ext cx="1033" cy="926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</p:grpSp>
      <p:grpSp>
        <p:nvGrpSpPr>
          <p:cNvPr id="77857" name="Group 33"/>
          <p:cNvGrpSpPr>
            <a:grpSpLocks/>
          </p:cNvGrpSpPr>
          <p:nvPr/>
        </p:nvGrpSpPr>
        <p:grpSpPr bwMode="auto">
          <a:xfrm>
            <a:off x="6435725" y="2032000"/>
            <a:ext cx="1292225" cy="1277938"/>
            <a:chOff x="4166" y="1706"/>
            <a:chExt cx="1252" cy="1252"/>
          </a:xfrm>
        </p:grpSpPr>
        <p:sp>
          <p:nvSpPr>
            <p:cNvPr id="77858" name="Oval 34"/>
            <p:cNvSpPr>
              <a:spLocks noChangeArrowheads="1"/>
            </p:cNvSpPr>
            <p:nvPr/>
          </p:nvSpPr>
          <p:spPr bwMode="gray">
            <a:xfrm>
              <a:off x="4166" y="1706"/>
              <a:ext cx="1252" cy="125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77859" name="Oval 35"/>
            <p:cNvSpPr>
              <a:spLocks noChangeArrowheads="1"/>
            </p:cNvSpPr>
            <p:nvPr/>
          </p:nvSpPr>
          <p:spPr bwMode="gray">
            <a:xfrm>
              <a:off x="4182" y="1713"/>
              <a:ext cx="1222" cy="12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77860" name="Oval 36"/>
            <p:cNvSpPr>
              <a:spLocks noChangeArrowheads="1"/>
            </p:cNvSpPr>
            <p:nvPr/>
          </p:nvSpPr>
          <p:spPr bwMode="gray">
            <a:xfrm>
              <a:off x="4195" y="1725"/>
              <a:ext cx="1162" cy="114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77861" name="Oval 37"/>
            <p:cNvSpPr>
              <a:spLocks noChangeArrowheads="1"/>
            </p:cNvSpPr>
            <p:nvPr/>
          </p:nvSpPr>
          <p:spPr bwMode="gray">
            <a:xfrm>
              <a:off x="4263" y="1757"/>
              <a:ext cx="1033" cy="926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</p:grpSp>
      <p:sp>
        <p:nvSpPr>
          <p:cNvPr id="77862" name="Text Box 38"/>
          <p:cNvSpPr txBox="1">
            <a:spLocks noChangeArrowheads="1"/>
          </p:cNvSpPr>
          <p:nvPr/>
        </p:nvSpPr>
        <p:spPr bwMode="gray">
          <a:xfrm>
            <a:off x="1726911" y="2505075"/>
            <a:ext cx="849890" cy="461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9" tIns="45715" rIns="91429" bIns="45715">
            <a:spAutoFit/>
          </a:bodyPr>
          <a:lstStyle/>
          <a:p>
            <a:pPr algn="ctr" eaLnBrk="0" hangingPunct="0"/>
            <a:r>
              <a:rPr lang="ru-RU" sz="2400" b="1" dirty="0" smtClean="0">
                <a:solidFill>
                  <a:srgbClr val="000000"/>
                </a:solidFill>
              </a:rPr>
              <a:t>МТБ</a:t>
            </a:r>
            <a:endParaRPr lang="en-US" sz="2400" b="1" dirty="0">
              <a:solidFill>
                <a:srgbClr val="000000"/>
              </a:solidFill>
            </a:endParaRPr>
          </a:p>
        </p:txBody>
      </p:sp>
      <p:sp>
        <p:nvSpPr>
          <p:cNvPr id="77863" name="Text Box 39"/>
          <p:cNvSpPr txBox="1">
            <a:spLocks noChangeArrowheads="1"/>
          </p:cNvSpPr>
          <p:nvPr/>
        </p:nvSpPr>
        <p:spPr bwMode="gray">
          <a:xfrm>
            <a:off x="4169024" y="2505075"/>
            <a:ext cx="902790" cy="461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9" tIns="45715" rIns="91429" bIns="45715">
            <a:spAutoFit/>
          </a:bodyPr>
          <a:lstStyle/>
          <a:p>
            <a:pPr algn="ctr" eaLnBrk="0" hangingPunct="0"/>
            <a:r>
              <a:rPr lang="en-US" sz="2400" b="1" dirty="0" smtClean="0">
                <a:solidFill>
                  <a:srgbClr val="000000"/>
                </a:solidFill>
              </a:rPr>
              <a:t>WSR</a:t>
            </a:r>
            <a:endParaRPr lang="en-US" sz="2400" b="1" dirty="0">
              <a:solidFill>
                <a:srgbClr val="000000"/>
              </a:solidFill>
            </a:endParaRPr>
          </a:p>
        </p:txBody>
      </p:sp>
      <p:sp>
        <p:nvSpPr>
          <p:cNvPr id="77864" name="Text Box 40"/>
          <p:cNvSpPr txBox="1">
            <a:spLocks noChangeArrowheads="1"/>
          </p:cNvSpPr>
          <p:nvPr/>
        </p:nvSpPr>
        <p:spPr bwMode="gray">
          <a:xfrm>
            <a:off x="6421101" y="2505075"/>
            <a:ext cx="1332587" cy="461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9" tIns="45715" rIns="91429" bIns="45715">
            <a:spAutoFit/>
          </a:bodyPr>
          <a:lstStyle/>
          <a:p>
            <a:pPr algn="ctr" eaLnBrk="0" hangingPunct="0"/>
            <a:r>
              <a:rPr lang="ru-RU" sz="2400" b="1" dirty="0" smtClean="0">
                <a:solidFill>
                  <a:srgbClr val="000000"/>
                </a:solidFill>
              </a:rPr>
              <a:t>КАДРЫ</a:t>
            </a:r>
            <a:endParaRPr lang="en-US" sz="2400" b="1" dirty="0">
              <a:solidFill>
                <a:srgbClr val="000000"/>
              </a:solidFill>
            </a:endParaRPr>
          </a:p>
        </p:txBody>
      </p:sp>
      <p:sp>
        <p:nvSpPr>
          <p:cNvPr id="46" name="Rectangle 2"/>
          <p:cNvSpPr txBox="1">
            <a:spLocks noChangeArrowheads="1"/>
          </p:cNvSpPr>
          <p:nvPr/>
        </p:nvSpPr>
        <p:spPr bwMode="black">
          <a:xfrm>
            <a:off x="948964" y="116632"/>
            <a:ext cx="73914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ru-RU" sz="3200" dirty="0" smtClean="0"/>
              <a:t>Ресурсное обеспечение профессионального образования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AutoShape 3"/>
          <p:cNvSpPr>
            <a:spLocks noChangeArrowheads="1"/>
          </p:cNvSpPr>
          <p:nvPr/>
        </p:nvSpPr>
        <p:spPr bwMode="auto">
          <a:xfrm>
            <a:off x="5562600" y="2708920"/>
            <a:ext cx="2286000" cy="2643363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rgbClr val="99CCFF"/>
                    </a:gs>
                    <a:gs pos="100000">
                      <a:srgbClr val="99CCFF">
                        <a:gamma/>
                        <a:tint val="27451"/>
                        <a:invGamma/>
                      </a:srgbClr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9" tIns="45715" rIns="91429" bIns="45715" anchor="ctr"/>
          <a:lstStyle/>
          <a:p>
            <a:pPr algn="ctr" eaLnBrk="0" hangingPunct="0"/>
            <a:endParaRPr lang="ru-RU">
              <a:latin typeface="Verdana" pitchFamily="34" charset="0"/>
            </a:endParaRPr>
          </a:p>
        </p:txBody>
      </p:sp>
      <p:sp>
        <p:nvSpPr>
          <p:cNvPr id="71685" name="AutoShape 5"/>
          <p:cNvSpPr>
            <a:spLocks noChangeArrowheads="1"/>
          </p:cNvSpPr>
          <p:nvPr/>
        </p:nvSpPr>
        <p:spPr bwMode="auto">
          <a:xfrm>
            <a:off x="1170472" y="2685283"/>
            <a:ext cx="2286000" cy="26670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rgbClr val="99CCFF"/>
                    </a:gs>
                    <a:gs pos="100000">
                      <a:srgbClr val="99CCFF">
                        <a:gamma/>
                        <a:tint val="27451"/>
                        <a:invGamma/>
                      </a:srgbClr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9" tIns="45715" rIns="91429" bIns="45715" anchor="ctr"/>
          <a:lstStyle/>
          <a:p>
            <a:pPr algn="ctr" eaLnBrk="0" hangingPunct="0"/>
            <a:endParaRPr lang="ru-RU">
              <a:latin typeface="Verdana" pitchFamily="34" charset="0"/>
            </a:endParaRPr>
          </a:p>
        </p:txBody>
      </p:sp>
      <p:sp>
        <p:nvSpPr>
          <p:cNvPr id="71686" name="Text Box 6"/>
          <p:cNvSpPr txBox="1">
            <a:spLocks noChangeArrowheads="1"/>
          </p:cNvSpPr>
          <p:nvPr/>
        </p:nvSpPr>
        <p:spPr bwMode="auto">
          <a:xfrm>
            <a:off x="1231731" y="3237601"/>
            <a:ext cx="2183929" cy="1477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9" tIns="45715" rIns="91429" bIns="45715">
            <a:spAutoFit/>
          </a:bodyPr>
          <a:lstStyle/>
          <a:p>
            <a:pPr algn="ctr" eaLnBrk="0" hangingPunct="0"/>
            <a:r>
              <a:rPr lang="ru-RU" dirty="0" smtClean="0">
                <a:solidFill>
                  <a:schemeClr val="accent4">
                    <a:lumMod val="90000"/>
                    <a:lumOff val="1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сетевое взаимодействие учреждений различного уровня </a:t>
            </a:r>
            <a:endParaRPr lang="en-US" dirty="0">
              <a:solidFill>
                <a:schemeClr val="accent4">
                  <a:lumMod val="90000"/>
                  <a:lumOff val="1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1687" name="Freeform 7"/>
          <p:cNvSpPr>
            <a:spLocks/>
          </p:cNvSpPr>
          <p:nvPr/>
        </p:nvSpPr>
        <p:spPr bwMode="gray">
          <a:xfrm>
            <a:off x="3635895" y="2852937"/>
            <a:ext cx="864667" cy="1644452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3529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0">
                <a:solidFill>
                  <a:srgbClr val="00A06C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688" name="AutoShape 8"/>
          <p:cNvSpPr>
            <a:spLocks noChangeAspect="1" noChangeArrowheads="1" noTextEdit="1"/>
          </p:cNvSpPr>
          <p:nvPr/>
        </p:nvSpPr>
        <p:spPr bwMode="gray">
          <a:xfrm flipH="1">
            <a:off x="4868863" y="3252788"/>
            <a:ext cx="909637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689" name="Freeform 9"/>
          <p:cNvSpPr>
            <a:spLocks/>
          </p:cNvSpPr>
          <p:nvPr/>
        </p:nvSpPr>
        <p:spPr bwMode="gray">
          <a:xfrm flipH="1">
            <a:off x="4875212" y="2852937"/>
            <a:ext cx="632892" cy="1644451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0">
                <a:solidFill>
                  <a:srgbClr val="00A06C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71690" name="Group 10"/>
          <p:cNvGrpSpPr>
            <a:grpSpLocks/>
          </p:cNvGrpSpPr>
          <p:nvPr/>
        </p:nvGrpSpPr>
        <p:grpSpPr bwMode="auto">
          <a:xfrm>
            <a:off x="3080697" y="1027906"/>
            <a:ext cx="2998788" cy="1601788"/>
            <a:chOff x="1997" y="1314"/>
            <a:chExt cx="1889" cy="1009"/>
          </a:xfrm>
        </p:grpSpPr>
        <p:grpSp>
          <p:nvGrpSpPr>
            <p:cNvPr id="71691" name="Group 11"/>
            <p:cNvGrpSpPr>
              <a:grpSpLocks/>
            </p:cNvGrpSpPr>
            <p:nvPr/>
          </p:nvGrpSpPr>
          <p:grpSpPr bwMode="auto">
            <a:xfrm>
              <a:off x="1997" y="1404"/>
              <a:ext cx="1889" cy="919"/>
              <a:chOff x="1973" y="1027"/>
              <a:chExt cx="1926" cy="937"/>
            </a:xfrm>
          </p:grpSpPr>
          <p:sp>
            <p:nvSpPr>
              <p:cNvPr id="71692" name="Oval 12"/>
              <p:cNvSpPr>
                <a:spLocks noChangeArrowheads="1"/>
              </p:cNvSpPr>
              <p:nvPr/>
            </p:nvSpPr>
            <p:spPr bwMode="gray">
              <a:xfrm>
                <a:off x="1994" y="105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8627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1693" name="Oval 13"/>
              <p:cNvSpPr>
                <a:spLocks noChangeArrowheads="1"/>
              </p:cNvSpPr>
              <p:nvPr/>
            </p:nvSpPr>
            <p:spPr bwMode="gray">
              <a:xfrm>
                <a:off x="1973" y="102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44314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1694" name="Oval 14"/>
            <p:cNvSpPr>
              <a:spLocks noChangeArrowheads="1"/>
            </p:cNvSpPr>
            <p:nvPr/>
          </p:nvSpPr>
          <p:spPr bwMode="gray">
            <a:xfrm>
              <a:off x="2086" y="1314"/>
              <a:ext cx="1691" cy="845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71695" name="Oval 15"/>
            <p:cNvSpPr>
              <a:spLocks noChangeArrowheads="1"/>
            </p:cNvSpPr>
            <p:nvPr/>
          </p:nvSpPr>
          <p:spPr bwMode="gray">
            <a:xfrm>
              <a:off x="2108" y="1319"/>
              <a:ext cx="1650" cy="8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34902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71696" name="Oval 16"/>
            <p:cNvSpPr>
              <a:spLocks noChangeArrowheads="1"/>
            </p:cNvSpPr>
            <p:nvPr/>
          </p:nvSpPr>
          <p:spPr bwMode="gray">
            <a:xfrm>
              <a:off x="2125" y="1327"/>
              <a:ext cx="1570" cy="770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79216"/>
                    <a:invGamma/>
                  </a:schemeClr>
                </a:gs>
                <a:gs pos="100000">
                  <a:schemeClr val="accent1">
                    <a:alpha val="4800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71697" name="Oval 17"/>
            <p:cNvSpPr>
              <a:spLocks noChangeArrowheads="1"/>
            </p:cNvSpPr>
            <p:nvPr/>
          </p:nvSpPr>
          <p:spPr bwMode="gray">
            <a:xfrm>
              <a:off x="2208" y="1344"/>
              <a:ext cx="1382" cy="6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100000">
                  <a:schemeClr val="accent1">
                    <a:alpha val="3800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</p:grpSp>
      <p:sp>
        <p:nvSpPr>
          <p:cNvPr id="71698" name="Text Box 18"/>
          <p:cNvSpPr txBox="1">
            <a:spLocks noChangeArrowheads="1"/>
          </p:cNvSpPr>
          <p:nvPr/>
        </p:nvSpPr>
        <p:spPr bwMode="auto">
          <a:xfrm>
            <a:off x="4103179" y="1347047"/>
            <a:ext cx="926835" cy="523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9" tIns="45715" rIns="91429" bIns="45715">
            <a:spAutoFit/>
          </a:bodyPr>
          <a:lstStyle/>
          <a:p>
            <a:pPr algn="ctr" eaLnBrk="0" hangingPunct="0"/>
            <a:r>
              <a:rPr lang="ru-RU" sz="2800" b="1" dirty="0" smtClean="0">
                <a:solidFill>
                  <a:srgbClr val="000000"/>
                </a:solidFill>
              </a:rPr>
              <a:t>СЦК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 bwMode="black">
          <a:xfrm>
            <a:off x="948964" y="116632"/>
            <a:ext cx="73914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ru-RU" sz="3200" dirty="0" smtClean="0"/>
              <a:t>Ресурсное обеспечение профессионального образования</a:t>
            </a:r>
            <a:endParaRPr lang="en-US" sz="3200" dirty="0"/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5609585" y="3140968"/>
            <a:ext cx="2183929" cy="120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9" tIns="45715" rIns="91429" bIns="45715">
            <a:spAutoFit/>
          </a:bodyPr>
          <a:lstStyle/>
          <a:p>
            <a:pPr algn="ctr" eaLnBrk="0" hangingPunct="0"/>
            <a:r>
              <a:rPr lang="ru-RU" dirty="0" smtClean="0">
                <a:solidFill>
                  <a:schemeClr val="accent4">
                    <a:lumMod val="90000"/>
                    <a:lumOff val="1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повышение эффективности использования ресурсов</a:t>
            </a:r>
            <a:endParaRPr lang="en-US" dirty="0">
              <a:solidFill>
                <a:schemeClr val="accent4">
                  <a:lumMod val="90000"/>
                  <a:lumOff val="1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7544" y="5737202"/>
            <a:ext cx="8488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* СЦК – специализированный центр квалификаций по стандартам </a:t>
            </a:r>
            <a:r>
              <a:rPr lang="en-US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WSR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259" name="Group 3"/>
          <p:cNvGrpSpPr>
            <a:grpSpLocks/>
          </p:cNvGrpSpPr>
          <p:nvPr/>
        </p:nvGrpSpPr>
        <p:grpSpPr bwMode="auto">
          <a:xfrm>
            <a:off x="819419" y="1267172"/>
            <a:ext cx="7569005" cy="5079999"/>
            <a:chOff x="358" y="767"/>
            <a:chExt cx="4076" cy="3200"/>
          </a:xfrm>
        </p:grpSpPr>
        <p:sp>
          <p:nvSpPr>
            <p:cNvPr id="96260" name="Oval 4"/>
            <p:cNvSpPr>
              <a:spLocks noChangeArrowheads="1"/>
            </p:cNvSpPr>
            <p:nvPr/>
          </p:nvSpPr>
          <p:spPr bwMode="gray">
            <a:xfrm>
              <a:off x="3234" y="1310"/>
              <a:ext cx="468" cy="130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96261" name="Oval 5"/>
            <p:cNvSpPr>
              <a:spLocks noChangeArrowheads="1"/>
            </p:cNvSpPr>
            <p:nvPr/>
          </p:nvSpPr>
          <p:spPr bwMode="gray">
            <a:xfrm>
              <a:off x="2424" y="2372"/>
              <a:ext cx="792" cy="220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96262" name="Oval 6"/>
            <p:cNvSpPr>
              <a:spLocks noChangeArrowheads="1"/>
            </p:cNvSpPr>
            <p:nvPr/>
          </p:nvSpPr>
          <p:spPr bwMode="gray">
            <a:xfrm>
              <a:off x="3264" y="3648"/>
              <a:ext cx="1149" cy="319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96263" name="Oval 7"/>
            <p:cNvSpPr>
              <a:spLocks noChangeArrowheads="1"/>
            </p:cNvSpPr>
            <p:nvPr/>
          </p:nvSpPr>
          <p:spPr bwMode="gray">
            <a:xfrm>
              <a:off x="912" y="2789"/>
              <a:ext cx="933" cy="259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96264" name="Rectangle 8"/>
            <p:cNvSpPr>
              <a:spLocks noChangeArrowheads="1"/>
            </p:cNvSpPr>
            <p:nvPr/>
          </p:nvSpPr>
          <p:spPr bwMode="gray">
            <a:xfrm rot="13770025">
              <a:off x="2951" y="2306"/>
              <a:ext cx="605" cy="121"/>
            </a:xfrm>
            <a:prstGeom prst="rect">
              <a:avLst/>
            </a:prstGeom>
            <a:gradFill rotWithShape="1">
              <a:gsLst>
                <a:gs pos="0">
                  <a:srgbClr val="969696">
                    <a:gamma/>
                    <a:shade val="46275"/>
                    <a:invGamma/>
                  </a:srgbClr>
                </a:gs>
                <a:gs pos="5000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6265" name="Rectangle 9"/>
            <p:cNvSpPr>
              <a:spLocks noChangeArrowheads="1"/>
            </p:cNvSpPr>
            <p:nvPr/>
          </p:nvSpPr>
          <p:spPr bwMode="gray">
            <a:xfrm rot="-743917">
              <a:off x="1698" y="2021"/>
              <a:ext cx="636" cy="109"/>
            </a:xfrm>
            <a:prstGeom prst="rect">
              <a:avLst/>
            </a:prstGeom>
            <a:gradFill rotWithShape="1">
              <a:gsLst>
                <a:gs pos="0">
                  <a:srgbClr val="969696">
                    <a:gamma/>
                    <a:shade val="46275"/>
                    <a:invGamma/>
                  </a:srgbClr>
                </a:gs>
                <a:gs pos="5000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96266" name="Group 10"/>
            <p:cNvGrpSpPr>
              <a:grpSpLocks/>
            </p:cNvGrpSpPr>
            <p:nvPr/>
          </p:nvGrpSpPr>
          <p:grpSpPr bwMode="auto">
            <a:xfrm>
              <a:off x="1902" y="1186"/>
              <a:ext cx="1431" cy="1170"/>
              <a:chOff x="2046" y="1234"/>
              <a:chExt cx="1431" cy="1170"/>
            </a:xfrm>
          </p:grpSpPr>
          <p:sp>
            <p:nvSpPr>
              <p:cNvPr id="96267" name="Rectangle 11"/>
              <p:cNvSpPr>
                <a:spLocks noChangeArrowheads="1"/>
              </p:cNvSpPr>
              <p:nvPr/>
            </p:nvSpPr>
            <p:spPr bwMode="gray">
              <a:xfrm rot="-3205350">
                <a:off x="3175" y="1380"/>
                <a:ext cx="376" cy="83"/>
              </a:xfrm>
              <a:prstGeom prst="rect">
                <a:avLst/>
              </a:prstGeom>
              <a:gradFill rotWithShape="1">
                <a:gsLst>
                  <a:gs pos="0">
                    <a:srgbClr val="969696">
                      <a:gamma/>
                      <a:shade val="46275"/>
                      <a:invGamma/>
                    </a:srgbClr>
                  </a:gs>
                  <a:gs pos="5000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96268" name="Group 12"/>
              <p:cNvGrpSpPr>
                <a:grpSpLocks/>
              </p:cNvGrpSpPr>
              <p:nvPr/>
            </p:nvGrpSpPr>
            <p:grpSpPr bwMode="auto">
              <a:xfrm>
                <a:off x="2077" y="1360"/>
                <a:ext cx="1370" cy="1044"/>
                <a:chOff x="1426" y="1850"/>
                <a:chExt cx="2270" cy="1750"/>
              </a:xfrm>
            </p:grpSpPr>
            <p:sp>
              <p:nvSpPr>
                <p:cNvPr id="96269" name="Oval 13"/>
                <p:cNvSpPr>
                  <a:spLocks noChangeArrowheads="1"/>
                </p:cNvSpPr>
                <p:nvPr/>
              </p:nvSpPr>
              <p:spPr bwMode="gray">
                <a:xfrm>
                  <a:off x="1426" y="1850"/>
                  <a:ext cx="2270" cy="175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2431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6270" name="Freeform 14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>
                    <a:gd name="T0" fmla="*/ 1301 w 1321"/>
                    <a:gd name="T1" fmla="*/ 401 h 712"/>
                    <a:gd name="T2" fmla="*/ 1317 w 1321"/>
                    <a:gd name="T3" fmla="*/ 442 h 712"/>
                    <a:gd name="T4" fmla="*/ 1321 w 1321"/>
                    <a:gd name="T5" fmla="*/ 481 h 712"/>
                    <a:gd name="T6" fmla="*/ 1315 w 1321"/>
                    <a:gd name="T7" fmla="*/ 516 h 712"/>
                    <a:gd name="T8" fmla="*/ 1298 w 1321"/>
                    <a:gd name="T9" fmla="*/ 550 h 712"/>
                    <a:gd name="T10" fmla="*/ 1272 w 1321"/>
                    <a:gd name="T11" fmla="*/ 579 h 712"/>
                    <a:gd name="T12" fmla="*/ 1239 w 1321"/>
                    <a:gd name="T13" fmla="*/ 604 h 712"/>
                    <a:gd name="T14" fmla="*/ 1196 w 1321"/>
                    <a:gd name="T15" fmla="*/ 628 h 712"/>
                    <a:gd name="T16" fmla="*/ 1147 w 1321"/>
                    <a:gd name="T17" fmla="*/ 649 h 712"/>
                    <a:gd name="T18" fmla="*/ 1092 w 1321"/>
                    <a:gd name="T19" fmla="*/ 667 h 712"/>
                    <a:gd name="T20" fmla="*/ 1031 w 1321"/>
                    <a:gd name="T21" fmla="*/ 683 h 712"/>
                    <a:gd name="T22" fmla="*/ 967 w 1321"/>
                    <a:gd name="T23" fmla="*/ 694 h 712"/>
                    <a:gd name="T24" fmla="*/ 896 w 1321"/>
                    <a:gd name="T25" fmla="*/ 704 h 712"/>
                    <a:gd name="T26" fmla="*/ 824 w 1321"/>
                    <a:gd name="T27" fmla="*/ 710 h 712"/>
                    <a:gd name="T28" fmla="*/ 795 w 1321"/>
                    <a:gd name="T29" fmla="*/ 712 h 712"/>
                    <a:gd name="T30" fmla="*/ 476 w 1321"/>
                    <a:gd name="T31" fmla="*/ 712 h 712"/>
                    <a:gd name="T32" fmla="*/ 472 w 1321"/>
                    <a:gd name="T33" fmla="*/ 712 h 712"/>
                    <a:gd name="T34" fmla="*/ 409 w 1321"/>
                    <a:gd name="T35" fmla="*/ 708 h 712"/>
                    <a:gd name="T36" fmla="*/ 348 w 1321"/>
                    <a:gd name="T37" fmla="*/ 704 h 712"/>
                    <a:gd name="T38" fmla="*/ 290 w 1321"/>
                    <a:gd name="T39" fmla="*/ 696 h 712"/>
                    <a:gd name="T40" fmla="*/ 235 w 1321"/>
                    <a:gd name="T41" fmla="*/ 689 h 712"/>
                    <a:gd name="T42" fmla="*/ 186 w 1321"/>
                    <a:gd name="T43" fmla="*/ 677 h 712"/>
                    <a:gd name="T44" fmla="*/ 141 w 1321"/>
                    <a:gd name="T45" fmla="*/ 663 h 712"/>
                    <a:gd name="T46" fmla="*/ 102 w 1321"/>
                    <a:gd name="T47" fmla="*/ 648 h 712"/>
                    <a:gd name="T48" fmla="*/ 67 w 1321"/>
                    <a:gd name="T49" fmla="*/ 630 h 712"/>
                    <a:gd name="T50" fmla="*/ 39 w 1321"/>
                    <a:gd name="T51" fmla="*/ 608 h 712"/>
                    <a:gd name="T52" fmla="*/ 18 w 1321"/>
                    <a:gd name="T53" fmla="*/ 583 h 712"/>
                    <a:gd name="T54" fmla="*/ 6 w 1321"/>
                    <a:gd name="T55" fmla="*/ 554 h 712"/>
                    <a:gd name="T56" fmla="*/ 0 w 1321"/>
                    <a:gd name="T57" fmla="*/ 524 h 712"/>
                    <a:gd name="T58" fmla="*/ 0 w 1321"/>
                    <a:gd name="T59" fmla="*/ 520 h 712"/>
                    <a:gd name="T60" fmla="*/ 4 w 1321"/>
                    <a:gd name="T61" fmla="*/ 487 h 712"/>
                    <a:gd name="T62" fmla="*/ 16 w 1321"/>
                    <a:gd name="T63" fmla="*/ 446 h 712"/>
                    <a:gd name="T64" fmla="*/ 51 w 1321"/>
                    <a:gd name="T65" fmla="*/ 370 h 712"/>
                    <a:gd name="T66" fmla="*/ 94 w 1321"/>
                    <a:gd name="T67" fmla="*/ 299 h 712"/>
                    <a:gd name="T68" fmla="*/ 147 w 1321"/>
                    <a:gd name="T69" fmla="*/ 235 h 712"/>
                    <a:gd name="T70" fmla="*/ 204 w 1321"/>
                    <a:gd name="T71" fmla="*/ 176 h 712"/>
                    <a:gd name="T72" fmla="*/ 270 w 1321"/>
                    <a:gd name="T73" fmla="*/ 125 h 712"/>
                    <a:gd name="T74" fmla="*/ 341 w 1321"/>
                    <a:gd name="T75" fmla="*/ 82 h 712"/>
                    <a:gd name="T76" fmla="*/ 415 w 1321"/>
                    <a:gd name="T77" fmla="*/ 47 h 712"/>
                    <a:gd name="T78" fmla="*/ 497 w 1321"/>
                    <a:gd name="T79" fmla="*/ 21 h 712"/>
                    <a:gd name="T80" fmla="*/ 581 w 1321"/>
                    <a:gd name="T81" fmla="*/ 6 h 712"/>
                    <a:gd name="T82" fmla="*/ 667 w 1321"/>
                    <a:gd name="T83" fmla="*/ 0 h 712"/>
                    <a:gd name="T84" fmla="*/ 667 w 1321"/>
                    <a:gd name="T85" fmla="*/ 0 h 712"/>
                    <a:gd name="T86" fmla="*/ 759 w 1321"/>
                    <a:gd name="T87" fmla="*/ 6 h 712"/>
                    <a:gd name="T88" fmla="*/ 847 w 1321"/>
                    <a:gd name="T89" fmla="*/ 23 h 712"/>
                    <a:gd name="T90" fmla="*/ 932 w 1321"/>
                    <a:gd name="T91" fmla="*/ 53 h 712"/>
                    <a:gd name="T92" fmla="*/ 1010 w 1321"/>
                    <a:gd name="T93" fmla="*/ 90 h 712"/>
                    <a:gd name="T94" fmla="*/ 1082 w 1321"/>
                    <a:gd name="T95" fmla="*/ 137 h 712"/>
                    <a:gd name="T96" fmla="*/ 1149 w 1321"/>
                    <a:gd name="T97" fmla="*/ 194 h 712"/>
                    <a:gd name="T98" fmla="*/ 1208 w 1321"/>
                    <a:gd name="T99" fmla="*/ 256 h 712"/>
                    <a:gd name="T100" fmla="*/ 1258 w 1321"/>
                    <a:gd name="T101" fmla="*/ 325 h 712"/>
                    <a:gd name="T102" fmla="*/ 1301 w 1321"/>
                    <a:gd name="T103" fmla="*/ 401 h 712"/>
                    <a:gd name="T104" fmla="*/ 1301 w 1321"/>
                    <a:gd name="T105" fmla="*/ 401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0">
                      <a:solidFill>
                        <a:srgbClr val="BBF6EE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6271" name="Text Box 15"/>
              <p:cNvSpPr txBox="1">
                <a:spLocks noChangeArrowheads="1"/>
              </p:cNvSpPr>
              <p:nvPr/>
            </p:nvSpPr>
            <p:spPr bwMode="gray">
              <a:xfrm>
                <a:off x="2046" y="1572"/>
                <a:ext cx="1431" cy="5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ctr" eaLnBrk="0" hangingPunct="0"/>
                <a:r>
                  <a:rPr lang="ru-RU" b="1" dirty="0" smtClean="0">
                    <a:solidFill>
                      <a:srgbClr val="FFFFFF"/>
                    </a:solidFill>
                  </a:rPr>
                  <a:t>Изменение</a:t>
                </a:r>
              </a:p>
              <a:p>
                <a:pPr algn="ctr" eaLnBrk="0" hangingPunct="0"/>
                <a:r>
                  <a:rPr lang="ru-RU" b="1" dirty="0" smtClean="0">
                    <a:solidFill>
                      <a:srgbClr val="FFFFFF"/>
                    </a:solidFill>
                  </a:rPr>
                  <a:t> процесса</a:t>
                </a:r>
              </a:p>
              <a:p>
                <a:pPr algn="ctr" eaLnBrk="0" hangingPunct="0"/>
                <a:r>
                  <a:rPr lang="ru-RU" b="1" dirty="0" smtClean="0">
                    <a:solidFill>
                      <a:srgbClr val="FFFFFF"/>
                    </a:solidFill>
                  </a:rPr>
                  <a:t>профподготовки</a:t>
                </a:r>
                <a:endParaRPr lang="en-US" b="1" dirty="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6272" name="Group 16"/>
            <p:cNvGrpSpPr>
              <a:grpSpLocks/>
            </p:cNvGrpSpPr>
            <p:nvPr/>
          </p:nvGrpSpPr>
          <p:grpSpPr bwMode="auto">
            <a:xfrm>
              <a:off x="3141" y="767"/>
              <a:ext cx="839" cy="545"/>
              <a:chOff x="3285" y="815"/>
              <a:chExt cx="839" cy="545"/>
            </a:xfrm>
          </p:grpSpPr>
          <p:grpSp>
            <p:nvGrpSpPr>
              <p:cNvPr id="96273" name="Group 17"/>
              <p:cNvGrpSpPr>
                <a:grpSpLocks/>
              </p:cNvGrpSpPr>
              <p:nvPr/>
            </p:nvGrpSpPr>
            <p:grpSpPr bwMode="auto">
              <a:xfrm>
                <a:off x="3319" y="815"/>
                <a:ext cx="772" cy="545"/>
                <a:chOff x="2009" y="1917"/>
                <a:chExt cx="2361" cy="1686"/>
              </a:xfrm>
            </p:grpSpPr>
            <p:sp>
              <p:nvSpPr>
                <p:cNvPr id="96274" name="Oval 18"/>
                <p:cNvSpPr>
                  <a:spLocks noChangeArrowheads="1"/>
                </p:cNvSpPr>
                <p:nvPr/>
              </p:nvSpPr>
              <p:spPr bwMode="gray">
                <a:xfrm>
                  <a:off x="2009" y="1917"/>
                  <a:ext cx="2361" cy="168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5490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6275" name="Freeform 19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>
                    <a:gd name="T0" fmla="*/ 1301 w 1321"/>
                    <a:gd name="T1" fmla="*/ 401 h 712"/>
                    <a:gd name="T2" fmla="*/ 1317 w 1321"/>
                    <a:gd name="T3" fmla="*/ 442 h 712"/>
                    <a:gd name="T4" fmla="*/ 1321 w 1321"/>
                    <a:gd name="T5" fmla="*/ 481 h 712"/>
                    <a:gd name="T6" fmla="*/ 1315 w 1321"/>
                    <a:gd name="T7" fmla="*/ 516 h 712"/>
                    <a:gd name="T8" fmla="*/ 1298 w 1321"/>
                    <a:gd name="T9" fmla="*/ 550 h 712"/>
                    <a:gd name="T10" fmla="*/ 1272 w 1321"/>
                    <a:gd name="T11" fmla="*/ 579 h 712"/>
                    <a:gd name="T12" fmla="*/ 1239 w 1321"/>
                    <a:gd name="T13" fmla="*/ 604 h 712"/>
                    <a:gd name="T14" fmla="*/ 1196 w 1321"/>
                    <a:gd name="T15" fmla="*/ 628 h 712"/>
                    <a:gd name="T16" fmla="*/ 1147 w 1321"/>
                    <a:gd name="T17" fmla="*/ 649 h 712"/>
                    <a:gd name="T18" fmla="*/ 1092 w 1321"/>
                    <a:gd name="T19" fmla="*/ 667 h 712"/>
                    <a:gd name="T20" fmla="*/ 1031 w 1321"/>
                    <a:gd name="T21" fmla="*/ 683 h 712"/>
                    <a:gd name="T22" fmla="*/ 967 w 1321"/>
                    <a:gd name="T23" fmla="*/ 694 h 712"/>
                    <a:gd name="T24" fmla="*/ 896 w 1321"/>
                    <a:gd name="T25" fmla="*/ 704 h 712"/>
                    <a:gd name="T26" fmla="*/ 824 w 1321"/>
                    <a:gd name="T27" fmla="*/ 710 h 712"/>
                    <a:gd name="T28" fmla="*/ 795 w 1321"/>
                    <a:gd name="T29" fmla="*/ 712 h 712"/>
                    <a:gd name="T30" fmla="*/ 476 w 1321"/>
                    <a:gd name="T31" fmla="*/ 712 h 712"/>
                    <a:gd name="T32" fmla="*/ 472 w 1321"/>
                    <a:gd name="T33" fmla="*/ 712 h 712"/>
                    <a:gd name="T34" fmla="*/ 409 w 1321"/>
                    <a:gd name="T35" fmla="*/ 708 h 712"/>
                    <a:gd name="T36" fmla="*/ 348 w 1321"/>
                    <a:gd name="T37" fmla="*/ 704 h 712"/>
                    <a:gd name="T38" fmla="*/ 290 w 1321"/>
                    <a:gd name="T39" fmla="*/ 696 h 712"/>
                    <a:gd name="T40" fmla="*/ 235 w 1321"/>
                    <a:gd name="T41" fmla="*/ 689 h 712"/>
                    <a:gd name="T42" fmla="*/ 186 w 1321"/>
                    <a:gd name="T43" fmla="*/ 677 h 712"/>
                    <a:gd name="T44" fmla="*/ 141 w 1321"/>
                    <a:gd name="T45" fmla="*/ 663 h 712"/>
                    <a:gd name="T46" fmla="*/ 102 w 1321"/>
                    <a:gd name="T47" fmla="*/ 648 h 712"/>
                    <a:gd name="T48" fmla="*/ 67 w 1321"/>
                    <a:gd name="T49" fmla="*/ 630 h 712"/>
                    <a:gd name="T50" fmla="*/ 39 w 1321"/>
                    <a:gd name="T51" fmla="*/ 608 h 712"/>
                    <a:gd name="T52" fmla="*/ 18 w 1321"/>
                    <a:gd name="T53" fmla="*/ 583 h 712"/>
                    <a:gd name="T54" fmla="*/ 6 w 1321"/>
                    <a:gd name="T55" fmla="*/ 554 h 712"/>
                    <a:gd name="T56" fmla="*/ 0 w 1321"/>
                    <a:gd name="T57" fmla="*/ 524 h 712"/>
                    <a:gd name="T58" fmla="*/ 0 w 1321"/>
                    <a:gd name="T59" fmla="*/ 520 h 712"/>
                    <a:gd name="T60" fmla="*/ 4 w 1321"/>
                    <a:gd name="T61" fmla="*/ 487 h 712"/>
                    <a:gd name="T62" fmla="*/ 16 w 1321"/>
                    <a:gd name="T63" fmla="*/ 446 h 712"/>
                    <a:gd name="T64" fmla="*/ 51 w 1321"/>
                    <a:gd name="T65" fmla="*/ 370 h 712"/>
                    <a:gd name="T66" fmla="*/ 94 w 1321"/>
                    <a:gd name="T67" fmla="*/ 299 h 712"/>
                    <a:gd name="T68" fmla="*/ 147 w 1321"/>
                    <a:gd name="T69" fmla="*/ 235 h 712"/>
                    <a:gd name="T70" fmla="*/ 204 w 1321"/>
                    <a:gd name="T71" fmla="*/ 176 h 712"/>
                    <a:gd name="T72" fmla="*/ 270 w 1321"/>
                    <a:gd name="T73" fmla="*/ 125 h 712"/>
                    <a:gd name="T74" fmla="*/ 341 w 1321"/>
                    <a:gd name="T75" fmla="*/ 82 h 712"/>
                    <a:gd name="T76" fmla="*/ 415 w 1321"/>
                    <a:gd name="T77" fmla="*/ 47 h 712"/>
                    <a:gd name="T78" fmla="*/ 497 w 1321"/>
                    <a:gd name="T79" fmla="*/ 21 h 712"/>
                    <a:gd name="T80" fmla="*/ 581 w 1321"/>
                    <a:gd name="T81" fmla="*/ 6 h 712"/>
                    <a:gd name="T82" fmla="*/ 667 w 1321"/>
                    <a:gd name="T83" fmla="*/ 0 h 712"/>
                    <a:gd name="T84" fmla="*/ 667 w 1321"/>
                    <a:gd name="T85" fmla="*/ 0 h 712"/>
                    <a:gd name="T86" fmla="*/ 759 w 1321"/>
                    <a:gd name="T87" fmla="*/ 6 h 712"/>
                    <a:gd name="T88" fmla="*/ 847 w 1321"/>
                    <a:gd name="T89" fmla="*/ 23 h 712"/>
                    <a:gd name="T90" fmla="*/ 932 w 1321"/>
                    <a:gd name="T91" fmla="*/ 53 h 712"/>
                    <a:gd name="T92" fmla="*/ 1010 w 1321"/>
                    <a:gd name="T93" fmla="*/ 90 h 712"/>
                    <a:gd name="T94" fmla="*/ 1082 w 1321"/>
                    <a:gd name="T95" fmla="*/ 137 h 712"/>
                    <a:gd name="T96" fmla="*/ 1149 w 1321"/>
                    <a:gd name="T97" fmla="*/ 194 h 712"/>
                    <a:gd name="T98" fmla="*/ 1208 w 1321"/>
                    <a:gd name="T99" fmla="*/ 256 h 712"/>
                    <a:gd name="T100" fmla="*/ 1258 w 1321"/>
                    <a:gd name="T101" fmla="*/ 325 h 712"/>
                    <a:gd name="T102" fmla="*/ 1301 w 1321"/>
                    <a:gd name="T103" fmla="*/ 401 h 712"/>
                    <a:gd name="T104" fmla="*/ 1301 w 1321"/>
                    <a:gd name="T105" fmla="*/ 401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0">
                      <a:solidFill>
                        <a:srgbClr val="BBF6EE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6276" name="Text Box 20"/>
              <p:cNvSpPr txBox="1">
                <a:spLocks noChangeArrowheads="1"/>
              </p:cNvSpPr>
              <p:nvPr/>
            </p:nvSpPr>
            <p:spPr bwMode="gray">
              <a:xfrm>
                <a:off x="3285" y="885"/>
                <a:ext cx="839" cy="3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ru-RU" sz="1600" b="1" dirty="0" smtClean="0">
                    <a:solidFill>
                      <a:srgbClr val="FFFFFF"/>
                    </a:solidFill>
                    <a:latin typeface="Verdana" pitchFamily="34" charset="0"/>
                  </a:rPr>
                  <a:t>Студенты</a:t>
                </a:r>
              </a:p>
              <a:p>
                <a:pPr algn="ctr" eaLnBrk="0" hangingPunct="0"/>
                <a:r>
                  <a:rPr lang="ru-RU" sz="1600" b="1" dirty="0" smtClean="0">
                    <a:solidFill>
                      <a:srgbClr val="FFFFFF"/>
                    </a:solidFill>
                    <a:latin typeface="Verdana" pitchFamily="34" charset="0"/>
                  </a:rPr>
                  <a:t>и педагоги</a:t>
                </a:r>
                <a:endParaRPr lang="en-US" sz="1600" b="1" dirty="0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96277" name="Group 21"/>
            <p:cNvGrpSpPr>
              <a:grpSpLocks/>
            </p:cNvGrpSpPr>
            <p:nvPr/>
          </p:nvGrpSpPr>
          <p:grpSpPr bwMode="auto">
            <a:xfrm>
              <a:off x="358" y="1526"/>
              <a:ext cx="1458" cy="1128"/>
              <a:chOff x="502" y="1574"/>
              <a:chExt cx="1458" cy="1128"/>
            </a:xfrm>
          </p:grpSpPr>
          <p:grpSp>
            <p:nvGrpSpPr>
              <p:cNvPr id="96278" name="Group 22"/>
              <p:cNvGrpSpPr>
                <a:grpSpLocks/>
              </p:cNvGrpSpPr>
              <p:nvPr/>
            </p:nvGrpSpPr>
            <p:grpSpPr bwMode="auto">
              <a:xfrm>
                <a:off x="502" y="1574"/>
                <a:ext cx="1387" cy="1128"/>
                <a:chOff x="1391" y="1805"/>
                <a:chExt cx="2120" cy="1680"/>
              </a:xfrm>
            </p:grpSpPr>
            <p:sp>
              <p:nvSpPr>
                <p:cNvPr id="96279" name="Oval 23"/>
                <p:cNvSpPr>
                  <a:spLocks noChangeArrowheads="1"/>
                </p:cNvSpPr>
                <p:nvPr/>
              </p:nvSpPr>
              <p:spPr bwMode="gray">
                <a:xfrm>
                  <a:off x="1391" y="1805"/>
                  <a:ext cx="212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72549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6280" name="Freeform 24"/>
                <p:cNvSpPr>
                  <a:spLocks/>
                </p:cNvSpPr>
                <p:nvPr/>
              </p:nvSpPr>
              <p:spPr bwMode="gray">
                <a:xfrm>
                  <a:off x="2023" y="1986"/>
                  <a:ext cx="1296" cy="634"/>
                </a:xfrm>
                <a:custGeom>
                  <a:avLst/>
                  <a:gdLst>
                    <a:gd name="T0" fmla="*/ 1301 w 1321"/>
                    <a:gd name="T1" fmla="*/ 401 h 712"/>
                    <a:gd name="T2" fmla="*/ 1317 w 1321"/>
                    <a:gd name="T3" fmla="*/ 442 h 712"/>
                    <a:gd name="T4" fmla="*/ 1321 w 1321"/>
                    <a:gd name="T5" fmla="*/ 481 h 712"/>
                    <a:gd name="T6" fmla="*/ 1315 w 1321"/>
                    <a:gd name="T7" fmla="*/ 516 h 712"/>
                    <a:gd name="T8" fmla="*/ 1298 w 1321"/>
                    <a:gd name="T9" fmla="*/ 550 h 712"/>
                    <a:gd name="T10" fmla="*/ 1272 w 1321"/>
                    <a:gd name="T11" fmla="*/ 579 h 712"/>
                    <a:gd name="T12" fmla="*/ 1239 w 1321"/>
                    <a:gd name="T13" fmla="*/ 604 h 712"/>
                    <a:gd name="T14" fmla="*/ 1196 w 1321"/>
                    <a:gd name="T15" fmla="*/ 628 h 712"/>
                    <a:gd name="T16" fmla="*/ 1147 w 1321"/>
                    <a:gd name="T17" fmla="*/ 649 h 712"/>
                    <a:gd name="T18" fmla="*/ 1092 w 1321"/>
                    <a:gd name="T19" fmla="*/ 667 h 712"/>
                    <a:gd name="T20" fmla="*/ 1031 w 1321"/>
                    <a:gd name="T21" fmla="*/ 683 h 712"/>
                    <a:gd name="T22" fmla="*/ 967 w 1321"/>
                    <a:gd name="T23" fmla="*/ 694 h 712"/>
                    <a:gd name="T24" fmla="*/ 896 w 1321"/>
                    <a:gd name="T25" fmla="*/ 704 h 712"/>
                    <a:gd name="T26" fmla="*/ 824 w 1321"/>
                    <a:gd name="T27" fmla="*/ 710 h 712"/>
                    <a:gd name="T28" fmla="*/ 795 w 1321"/>
                    <a:gd name="T29" fmla="*/ 712 h 712"/>
                    <a:gd name="T30" fmla="*/ 476 w 1321"/>
                    <a:gd name="T31" fmla="*/ 712 h 712"/>
                    <a:gd name="T32" fmla="*/ 472 w 1321"/>
                    <a:gd name="T33" fmla="*/ 712 h 712"/>
                    <a:gd name="T34" fmla="*/ 409 w 1321"/>
                    <a:gd name="T35" fmla="*/ 708 h 712"/>
                    <a:gd name="T36" fmla="*/ 348 w 1321"/>
                    <a:gd name="T37" fmla="*/ 704 h 712"/>
                    <a:gd name="T38" fmla="*/ 290 w 1321"/>
                    <a:gd name="T39" fmla="*/ 696 h 712"/>
                    <a:gd name="T40" fmla="*/ 235 w 1321"/>
                    <a:gd name="T41" fmla="*/ 689 h 712"/>
                    <a:gd name="T42" fmla="*/ 186 w 1321"/>
                    <a:gd name="T43" fmla="*/ 677 h 712"/>
                    <a:gd name="T44" fmla="*/ 141 w 1321"/>
                    <a:gd name="T45" fmla="*/ 663 h 712"/>
                    <a:gd name="T46" fmla="*/ 102 w 1321"/>
                    <a:gd name="T47" fmla="*/ 648 h 712"/>
                    <a:gd name="T48" fmla="*/ 67 w 1321"/>
                    <a:gd name="T49" fmla="*/ 630 h 712"/>
                    <a:gd name="T50" fmla="*/ 39 w 1321"/>
                    <a:gd name="T51" fmla="*/ 608 h 712"/>
                    <a:gd name="T52" fmla="*/ 18 w 1321"/>
                    <a:gd name="T53" fmla="*/ 583 h 712"/>
                    <a:gd name="T54" fmla="*/ 6 w 1321"/>
                    <a:gd name="T55" fmla="*/ 554 h 712"/>
                    <a:gd name="T56" fmla="*/ 0 w 1321"/>
                    <a:gd name="T57" fmla="*/ 524 h 712"/>
                    <a:gd name="T58" fmla="*/ 0 w 1321"/>
                    <a:gd name="T59" fmla="*/ 520 h 712"/>
                    <a:gd name="T60" fmla="*/ 4 w 1321"/>
                    <a:gd name="T61" fmla="*/ 487 h 712"/>
                    <a:gd name="T62" fmla="*/ 16 w 1321"/>
                    <a:gd name="T63" fmla="*/ 446 h 712"/>
                    <a:gd name="T64" fmla="*/ 51 w 1321"/>
                    <a:gd name="T65" fmla="*/ 370 h 712"/>
                    <a:gd name="T66" fmla="*/ 94 w 1321"/>
                    <a:gd name="T67" fmla="*/ 299 h 712"/>
                    <a:gd name="T68" fmla="*/ 147 w 1321"/>
                    <a:gd name="T69" fmla="*/ 235 h 712"/>
                    <a:gd name="T70" fmla="*/ 204 w 1321"/>
                    <a:gd name="T71" fmla="*/ 176 h 712"/>
                    <a:gd name="T72" fmla="*/ 270 w 1321"/>
                    <a:gd name="T73" fmla="*/ 125 h 712"/>
                    <a:gd name="T74" fmla="*/ 341 w 1321"/>
                    <a:gd name="T75" fmla="*/ 82 h 712"/>
                    <a:gd name="T76" fmla="*/ 415 w 1321"/>
                    <a:gd name="T77" fmla="*/ 47 h 712"/>
                    <a:gd name="T78" fmla="*/ 497 w 1321"/>
                    <a:gd name="T79" fmla="*/ 21 h 712"/>
                    <a:gd name="T80" fmla="*/ 581 w 1321"/>
                    <a:gd name="T81" fmla="*/ 6 h 712"/>
                    <a:gd name="T82" fmla="*/ 667 w 1321"/>
                    <a:gd name="T83" fmla="*/ 0 h 712"/>
                    <a:gd name="T84" fmla="*/ 667 w 1321"/>
                    <a:gd name="T85" fmla="*/ 0 h 712"/>
                    <a:gd name="T86" fmla="*/ 759 w 1321"/>
                    <a:gd name="T87" fmla="*/ 6 h 712"/>
                    <a:gd name="T88" fmla="*/ 847 w 1321"/>
                    <a:gd name="T89" fmla="*/ 23 h 712"/>
                    <a:gd name="T90" fmla="*/ 932 w 1321"/>
                    <a:gd name="T91" fmla="*/ 53 h 712"/>
                    <a:gd name="T92" fmla="*/ 1010 w 1321"/>
                    <a:gd name="T93" fmla="*/ 90 h 712"/>
                    <a:gd name="T94" fmla="*/ 1082 w 1321"/>
                    <a:gd name="T95" fmla="*/ 137 h 712"/>
                    <a:gd name="T96" fmla="*/ 1149 w 1321"/>
                    <a:gd name="T97" fmla="*/ 194 h 712"/>
                    <a:gd name="T98" fmla="*/ 1208 w 1321"/>
                    <a:gd name="T99" fmla="*/ 256 h 712"/>
                    <a:gd name="T100" fmla="*/ 1258 w 1321"/>
                    <a:gd name="T101" fmla="*/ 325 h 712"/>
                    <a:gd name="T102" fmla="*/ 1301 w 1321"/>
                    <a:gd name="T103" fmla="*/ 401 h 712"/>
                    <a:gd name="T104" fmla="*/ 1301 w 1321"/>
                    <a:gd name="T105" fmla="*/ 401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0">
                      <a:solidFill>
                        <a:srgbClr val="BBF6EE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6281" name="Text Box 25"/>
              <p:cNvSpPr txBox="1">
                <a:spLocks noChangeArrowheads="1"/>
              </p:cNvSpPr>
              <p:nvPr/>
            </p:nvSpPr>
            <p:spPr bwMode="gray">
              <a:xfrm>
                <a:off x="502" y="1958"/>
                <a:ext cx="1458" cy="4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ru-RU" sz="2000" b="1" dirty="0" smtClean="0">
                    <a:solidFill>
                      <a:srgbClr val="FFFFFF"/>
                    </a:solidFill>
                  </a:rPr>
                  <a:t>Тренировочный </a:t>
                </a:r>
              </a:p>
              <a:p>
                <a:pPr algn="ctr" eaLnBrk="0" hangingPunct="0"/>
                <a:r>
                  <a:rPr lang="ru-RU" sz="2000" b="1" dirty="0" smtClean="0">
                    <a:solidFill>
                      <a:srgbClr val="FFFFFF"/>
                    </a:solidFill>
                  </a:rPr>
                  <a:t>полигон</a:t>
                </a:r>
                <a:endParaRPr lang="en-US" sz="2000" b="1" dirty="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6282" name="Group 26"/>
            <p:cNvGrpSpPr>
              <a:grpSpLocks/>
            </p:cNvGrpSpPr>
            <p:nvPr/>
          </p:nvGrpSpPr>
          <p:grpSpPr bwMode="auto">
            <a:xfrm>
              <a:off x="2833" y="2397"/>
              <a:ext cx="1601" cy="1376"/>
              <a:chOff x="2977" y="2445"/>
              <a:chExt cx="1601" cy="1376"/>
            </a:xfrm>
          </p:grpSpPr>
          <p:grpSp>
            <p:nvGrpSpPr>
              <p:cNvPr id="96283" name="Group 27"/>
              <p:cNvGrpSpPr>
                <a:grpSpLocks/>
              </p:cNvGrpSpPr>
              <p:nvPr/>
            </p:nvGrpSpPr>
            <p:grpSpPr bwMode="auto">
              <a:xfrm>
                <a:off x="3010" y="2445"/>
                <a:ext cx="1536" cy="1376"/>
                <a:chOff x="1661" y="1920"/>
                <a:chExt cx="2035" cy="1845"/>
              </a:xfrm>
            </p:grpSpPr>
            <p:sp>
              <p:nvSpPr>
                <p:cNvPr id="96284" name="Oval 28"/>
                <p:cNvSpPr>
                  <a:spLocks noChangeArrowheads="1"/>
                </p:cNvSpPr>
                <p:nvPr/>
              </p:nvSpPr>
              <p:spPr bwMode="gray">
                <a:xfrm>
                  <a:off x="1661" y="1920"/>
                  <a:ext cx="2035" cy="184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54510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sy="50000" kx="-2453608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6285" name="Freeform 29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>
                    <a:gd name="T0" fmla="*/ 1301 w 1321"/>
                    <a:gd name="T1" fmla="*/ 401 h 712"/>
                    <a:gd name="T2" fmla="*/ 1317 w 1321"/>
                    <a:gd name="T3" fmla="*/ 442 h 712"/>
                    <a:gd name="T4" fmla="*/ 1321 w 1321"/>
                    <a:gd name="T5" fmla="*/ 481 h 712"/>
                    <a:gd name="T6" fmla="*/ 1315 w 1321"/>
                    <a:gd name="T7" fmla="*/ 516 h 712"/>
                    <a:gd name="T8" fmla="*/ 1298 w 1321"/>
                    <a:gd name="T9" fmla="*/ 550 h 712"/>
                    <a:gd name="T10" fmla="*/ 1272 w 1321"/>
                    <a:gd name="T11" fmla="*/ 579 h 712"/>
                    <a:gd name="T12" fmla="*/ 1239 w 1321"/>
                    <a:gd name="T13" fmla="*/ 604 h 712"/>
                    <a:gd name="T14" fmla="*/ 1196 w 1321"/>
                    <a:gd name="T15" fmla="*/ 628 h 712"/>
                    <a:gd name="T16" fmla="*/ 1147 w 1321"/>
                    <a:gd name="T17" fmla="*/ 649 h 712"/>
                    <a:gd name="T18" fmla="*/ 1092 w 1321"/>
                    <a:gd name="T19" fmla="*/ 667 h 712"/>
                    <a:gd name="T20" fmla="*/ 1031 w 1321"/>
                    <a:gd name="T21" fmla="*/ 683 h 712"/>
                    <a:gd name="T22" fmla="*/ 967 w 1321"/>
                    <a:gd name="T23" fmla="*/ 694 h 712"/>
                    <a:gd name="T24" fmla="*/ 896 w 1321"/>
                    <a:gd name="T25" fmla="*/ 704 h 712"/>
                    <a:gd name="T26" fmla="*/ 824 w 1321"/>
                    <a:gd name="T27" fmla="*/ 710 h 712"/>
                    <a:gd name="T28" fmla="*/ 795 w 1321"/>
                    <a:gd name="T29" fmla="*/ 712 h 712"/>
                    <a:gd name="T30" fmla="*/ 476 w 1321"/>
                    <a:gd name="T31" fmla="*/ 712 h 712"/>
                    <a:gd name="T32" fmla="*/ 472 w 1321"/>
                    <a:gd name="T33" fmla="*/ 712 h 712"/>
                    <a:gd name="T34" fmla="*/ 409 w 1321"/>
                    <a:gd name="T35" fmla="*/ 708 h 712"/>
                    <a:gd name="T36" fmla="*/ 348 w 1321"/>
                    <a:gd name="T37" fmla="*/ 704 h 712"/>
                    <a:gd name="T38" fmla="*/ 290 w 1321"/>
                    <a:gd name="T39" fmla="*/ 696 h 712"/>
                    <a:gd name="T40" fmla="*/ 235 w 1321"/>
                    <a:gd name="T41" fmla="*/ 689 h 712"/>
                    <a:gd name="T42" fmla="*/ 186 w 1321"/>
                    <a:gd name="T43" fmla="*/ 677 h 712"/>
                    <a:gd name="T44" fmla="*/ 141 w 1321"/>
                    <a:gd name="T45" fmla="*/ 663 h 712"/>
                    <a:gd name="T46" fmla="*/ 102 w 1321"/>
                    <a:gd name="T47" fmla="*/ 648 h 712"/>
                    <a:gd name="T48" fmla="*/ 67 w 1321"/>
                    <a:gd name="T49" fmla="*/ 630 h 712"/>
                    <a:gd name="T50" fmla="*/ 39 w 1321"/>
                    <a:gd name="T51" fmla="*/ 608 h 712"/>
                    <a:gd name="T52" fmla="*/ 18 w 1321"/>
                    <a:gd name="T53" fmla="*/ 583 h 712"/>
                    <a:gd name="T54" fmla="*/ 6 w 1321"/>
                    <a:gd name="T55" fmla="*/ 554 h 712"/>
                    <a:gd name="T56" fmla="*/ 0 w 1321"/>
                    <a:gd name="T57" fmla="*/ 524 h 712"/>
                    <a:gd name="T58" fmla="*/ 0 w 1321"/>
                    <a:gd name="T59" fmla="*/ 520 h 712"/>
                    <a:gd name="T60" fmla="*/ 4 w 1321"/>
                    <a:gd name="T61" fmla="*/ 487 h 712"/>
                    <a:gd name="T62" fmla="*/ 16 w 1321"/>
                    <a:gd name="T63" fmla="*/ 446 h 712"/>
                    <a:gd name="T64" fmla="*/ 51 w 1321"/>
                    <a:gd name="T65" fmla="*/ 370 h 712"/>
                    <a:gd name="T66" fmla="*/ 94 w 1321"/>
                    <a:gd name="T67" fmla="*/ 299 h 712"/>
                    <a:gd name="T68" fmla="*/ 147 w 1321"/>
                    <a:gd name="T69" fmla="*/ 235 h 712"/>
                    <a:gd name="T70" fmla="*/ 204 w 1321"/>
                    <a:gd name="T71" fmla="*/ 176 h 712"/>
                    <a:gd name="T72" fmla="*/ 270 w 1321"/>
                    <a:gd name="T73" fmla="*/ 125 h 712"/>
                    <a:gd name="T74" fmla="*/ 341 w 1321"/>
                    <a:gd name="T75" fmla="*/ 82 h 712"/>
                    <a:gd name="T76" fmla="*/ 415 w 1321"/>
                    <a:gd name="T77" fmla="*/ 47 h 712"/>
                    <a:gd name="T78" fmla="*/ 497 w 1321"/>
                    <a:gd name="T79" fmla="*/ 21 h 712"/>
                    <a:gd name="T80" fmla="*/ 581 w 1321"/>
                    <a:gd name="T81" fmla="*/ 6 h 712"/>
                    <a:gd name="T82" fmla="*/ 667 w 1321"/>
                    <a:gd name="T83" fmla="*/ 0 h 712"/>
                    <a:gd name="T84" fmla="*/ 667 w 1321"/>
                    <a:gd name="T85" fmla="*/ 0 h 712"/>
                    <a:gd name="T86" fmla="*/ 759 w 1321"/>
                    <a:gd name="T87" fmla="*/ 6 h 712"/>
                    <a:gd name="T88" fmla="*/ 847 w 1321"/>
                    <a:gd name="T89" fmla="*/ 23 h 712"/>
                    <a:gd name="T90" fmla="*/ 932 w 1321"/>
                    <a:gd name="T91" fmla="*/ 53 h 712"/>
                    <a:gd name="T92" fmla="*/ 1010 w 1321"/>
                    <a:gd name="T93" fmla="*/ 90 h 712"/>
                    <a:gd name="T94" fmla="*/ 1082 w 1321"/>
                    <a:gd name="T95" fmla="*/ 137 h 712"/>
                    <a:gd name="T96" fmla="*/ 1149 w 1321"/>
                    <a:gd name="T97" fmla="*/ 194 h 712"/>
                    <a:gd name="T98" fmla="*/ 1208 w 1321"/>
                    <a:gd name="T99" fmla="*/ 256 h 712"/>
                    <a:gd name="T100" fmla="*/ 1258 w 1321"/>
                    <a:gd name="T101" fmla="*/ 325 h 712"/>
                    <a:gd name="T102" fmla="*/ 1301 w 1321"/>
                    <a:gd name="T103" fmla="*/ 401 h 712"/>
                    <a:gd name="T104" fmla="*/ 1301 w 1321"/>
                    <a:gd name="T105" fmla="*/ 401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hlink">
                        <a:gamma/>
                        <a:tint val="0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6286" name="Text Box 30"/>
              <p:cNvSpPr txBox="1">
                <a:spLocks noChangeArrowheads="1"/>
              </p:cNvSpPr>
              <p:nvPr/>
            </p:nvSpPr>
            <p:spPr bwMode="gray">
              <a:xfrm>
                <a:off x="2977" y="2939"/>
                <a:ext cx="1601" cy="4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ru-RU" sz="2000" b="1" dirty="0" smtClean="0">
                    <a:solidFill>
                      <a:srgbClr val="FFFFFF"/>
                    </a:solidFill>
                  </a:rPr>
                  <a:t>Образовательный</a:t>
                </a:r>
              </a:p>
              <a:p>
                <a:pPr algn="ctr" eaLnBrk="0" hangingPunct="0"/>
                <a:r>
                  <a:rPr lang="ru-RU" sz="2000" b="1" dirty="0" smtClean="0">
                    <a:solidFill>
                      <a:srgbClr val="FFFFFF"/>
                    </a:solidFill>
                  </a:rPr>
                  <a:t> центр</a:t>
                </a:r>
                <a:endParaRPr lang="en-US" sz="2000" b="1" dirty="0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33" name="Rectangle 2"/>
          <p:cNvSpPr txBox="1">
            <a:spLocks noGrp="1" noChangeArrowheads="1"/>
          </p:cNvSpPr>
          <p:nvPr>
            <p:ph type="title"/>
          </p:nvPr>
        </p:nvSpPr>
        <p:spPr bwMode="black">
          <a:xfrm>
            <a:off x="793492" y="188640"/>
            <a:ext cx="73914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ru-RU" sz="3200" dirty="0" smtClean="0"/>
              <a:t>СЦК – новый уровень развития системы профобразования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AutoShape 3"/>
          <p:cNvSpPr>
            <a:spLocks noChangeArrowheads="1"/>
          </p:cNvSpPr>
          <p:nvPr/>
        </p:nvSpPr>
        <p:spPr bwMode="ltGray">
          <a:xfrm>
            <a:off x="381000" y="1600200"/>
            <a:ext cx="5880100" cy="4495800"/>
          </a:xfrm>
          <a:prstGeom prst="rightArrow">
            <a:avLst>
              <a:gd name="adj1" fmla="val 79306"/>
              <a:gd name="adj2" fmla="val 32395"/>
            </a:avLst>
          </a:prstGeom>
          <a:gradFill rotWithShape="1">
            <a:gsLst>
              <a:gs pos="0">
                <a:schemeClr val="accent1">
                  <a:gamma/>
                  <a:tint val="0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6804" name="AutoShape 4"/>
          <p:cNvSpPr>
            <a:spLocks noChangeArrowheads="1"/>
          </p:cNvSpPr>
          <p:nvPr/>
        </p:nvSpPr>
        <p:spPr bwMode="blackWhite">
          <a:xfrm>
            <a:off x="179512" y="1700808"/>
            <a:ext cx="4621088" cy="1355576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9804"/>
                  <a:invGamma/>
                </a:schemeClr>
              </a:gs>
            </a:gsLst>
            <a:lin ang="5400000" scaled="1"/>
          </a:gradFill>
          <a:ln w="254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9" tIns="45715" rIns="91429" bIns="45715" anchor="ctr"/>
          <a:lstStyle/>
          <a:p>
            <a:pPr algn="ctr" eaLnBrk="0" hangingPunct="0"/>
            <a:r>
              <a:rPr lang="ru-RU" b="1" dirty="0" smtClean="0">
                <a:solidFill>
                  <a:schemeClr val="bg1"/>
                </a:solidFill>
              </a:rPr>
              <a:t>Профессиональная подготовка, </a:t>
            </a:r>
          </a:p>
          <a:p>
            <a:pPr algn="ctr" eaLnBrk="0" hangingPunct="0"/>
            <a:r>
              <a:rPr lang="ru-RU" b="1" dirty="0" smtClean="0">
                <a:solidFill>
                  <a:schemeClr val="bg1"/>
                </a:solidFill>
              </a:rPr>
              <a:t>повышение квалификации, </a:t>
            </a:r>
          </a:p>
          <a:p>
            <a:pPr algn="ctr" eaLnBrk="0" hangingPunct="0"/>
            <a:r>
              <a:rPr lang="ru-RU" b="1" dirty="0" smtClean="0">
                <a:solidFill>
                  <a:schemeClr val="bg1"/>
                </a:solidFill>
              </a:rPr>
              <a:t>переподготовка рабочих, специалистов,</a:t>
            </a:r>
          </a:p>
          <a:p>
            <a:pPr algn="ctr" eaLnBrk="0" hangingPunct="0"/>
            <a:r>
              <a:rPr lang="ru-RU" b="1" dirty="0" smtClean="0">
                <a:solidFill>
                  <a:schemeClr val="bg1"/>
                </a:solidFill>
              </a:rPr>
              <a:t>студентов и педагогов</a:t>
            </a:r>
          </a:p>
          <a:p>
            <a:pPr algn="ctr" eaLnBrk="0" hangingPunct="0"/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76805" name="AutoShape 5"/>
          <p:cNvSpPr>
            <a:spLocks noChangeArrowheads="1"/>
          </p:cNvSpPr>
          <p:nvPr/>
        </p:nvSpPr>
        <p:spPr bwMode="blackWhite">
          <a:xfrm>
            <a:off x="179512" y="3212976"/>
            <a:ext cx="4621088" cy="1224136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rgbClr val="699D5F"/>
              </a:gs>
              <a:gs pos="100000">
                <a:srgbClr val="699D5F">
                  <a:gamma/>
                  <a:tint val="69804"/>
                  <a:invGamma/>
                </a:srgbClr>
              </a:gs>
            </a:gsLst>
            <a:lin ang="5400000" scaled="1"/>
          </a:gradFill>
          <a:ln w="254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9" tIns="45715" rIns="91429" bIns="45715" anchor="ctr"/>
          <a:lstStyle/>
          <a:p>
            <a:pPr algn="ctr" eaLnBrk="0" hangingPunct="0"/>
            <a:r>
              <a:rPr lang="ru-RU" b="1" dirty="0" smtClean="0">
                <a:solidFill>
                  <a:schemeClr val="bg1"/>
                </a:solidFill>
              </a:rPr>
              <a:t>Площадка для проведения конкурсов</a:t>
            </a:r>
          </a:p>
          <a:p>
            <a:pPr algn="ctr" eaLnBrk="0" hangingPunct="0"/>
            <a:r>
              <a:rPr lang="ru-RU" b="1" dirty="0" smtClean="0">
                <a:solidFill>
                  <a:schemeClr val="bg1"/>
                </a:solidFill>
              </a:rPr>
              <a:t>«Молодые профессионалы </a:t>
            </a:r>
          </a:p>
          <a:p>
            <a:pPr algn="ctr" eaLnBrk="0" hangingPunct="0"/>
            <a:r>
              <a:rPr lang="ru-RU" b="1" dirty="0" smtClean="0">
                <a:solidFill>
                  <a:schemeClr val="bg1"/>
                </a:solidFill>
              </a:rPr>
              <a:t>(Ворлдскиллс Россия)»,</a:t>
            </a:r>
          </a:p>
          <a:p>
            <a:pPr algn="ctr" eaLnBrk="0" hangingPunct="0"/>
            <a:r>
              <a:rPr lang="ru-RU" b="1" dirty="0" smtClean="0">
                <a:solidFill>
                  <a:schemeClr val="bg1"/>
                </a:solidFill>
              </a:rPr>
              <a:t>«Славим человека труда»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76806" name="AutoShape 6"/>
          <p:cNvSpPr>
            <a:spLocks noChangeArrowheads="1"/>
          </p:cNvSpPr>
          <p:nvPr/>
        </p:nvSpPr>
        <p:spPr bwMode="blackWhite">
          <a:xfrm>
            <a:off x="179512" y="4572000"/>
            <a:ext cx="4621088" cy="137728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69804"/>
                  <a:invGamma/>
                </a:schemeClr>
              </a:gs>
            </a:gsLst>
            <a:lin ang="5400000" scaled="1"/>
          </a:gradFill>
          <a:ln w="254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9" tIns="45715" rIns="91429" bIns="45715" anchor="ctr"/>
          <a:lstStyle/>
          <a:p>
            <a:pPr algn="ctr" eaLnBrk="0" hangingPunct="0"/>
            <a:r>
              <a:rPr lang="ru-RU" b="1" dirty="0" smtClean="0">
                <a:solidFill>
                  <a:schemeClr val="bg1"/>
                </a:solidFill>
              </a:rPr>
              <a:t>Центр проведения </a:t>
            </a:r>
          </a:p>
          <a:p>
            <a:pPr algn="ctr" eaLnBrk="0" hangingPunct="0"/>
            <a:r>
              <a:rPr lang="ru-RU" b="1" dirty="0" smtClean="0">
                <a:solidFill>
                  <a:schemeClr val="bg1"/>
                </a:solidFill>
              </a:rPr>
              <a:t>демонстрационного экзамена</a:t>
            </a:r>
          </a:p>
          <a:p>
            <a:pPr algn="ctr" eaLnBrk="0" hangingPunct="0"/>
            <a:r>
              <a:rPr lang="ru-RU" b="1" dirty="0" smtClean="0">
                <a:solidFill>
                  <a:schemeClr val="bg1"/>
                </a:solidFill>
              </a:rPr>
              <a:t> по компетенциям «Сварочные</a:t>
            </a:r>
          </a:p>
          <a:p>
            <a:pPr algn="ctr" eaLnBrk="0" hangingPunct="0"/>
            <a:r>
              <a:rPr lang="ru-RU" b="1" dirty="0" smtClean="0">
                <a:solidFill>
                  <a:schemeClr val="bg1"/>
                </a:solidFill>
              </a:rPr>
              <a:t> технологии»,</a:t>
            </a:r>
          </a:p>
          <a:p>
            <a:pPr algn="ctr" eaLnBrk="0" hangingPunct="0"/>
            <a:r>
              <a:rPr lang="ru-RU" b="1" dirty="0" smtClean="0">
                <a:solidFill>
                  <a:schemeClr val="bg1"/>
                </a:solidFill>
              </a:rPr>
              <a:t> «Электромонтаж»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76807" name="AutoShape 7"/>
          <p:cNvSpPr>
            <a:spLocks noChangeArrowheads="1"/>
          </p:cNvSpPr>
          <p:nvPr/>
        </p:nvSpPr>
        <p:spPr bwMode="auto">
          <a:xfrm>
            <a:off x="6012160" y="3170805"/>
            <a:ext cx="3012380" cy="1295400"/>
          </a:xfrm>
          <a:prstGeom prst="roundRect">
            <a:avLst>
              <a:gd name="adj" fmla="val 9106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9ACDD4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9" tIns="45715" rIns="91429" bIns="45715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МФЦПК</a:t>
            </a:r>
            <a:r>
              <a:rPr lang="ru-RU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</a:t>
            </a: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РКЦ</a:t>
            </a:r>
            <a:endParaRPr lang="en-US" sz="2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" name="Rectangle 2"/>
          <p:cNvSpPr txBox="1">
            <a:spLocks noGrp="1" noChangeArrowheads="1"/>
          </p:cNvSpPr>
          <p:nvPr>
            <p:ph type="title"/>
          </p:nvPr>
        </p:nvSpPr>
        <p:spPr bwMode="black">
          <a:xfrm>
            <a:off x="985886" y="188640"/>
            <a:ext cx="73914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ru-RU" sz="3200" dirty="0" smtClean="0"/>
              <a:t>МФЦПК – уникальный объект</a:t>
            </a:r>
            <a:endParaRPr lang="en-US" sz="32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7541671" y="3818505"/>
            <a:ext cx="490089" cy="0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6" name="Freeform 4"/>
          <p:cNvSpPr>
            <a:spLocks noEditPoints="1"/>
          </p:cNvSpPr>
          <p:nvPr/>
        </p:nvSpPr>
        <p:spPr bwMode="gray">
          <a:xfrm>
            <a:off x="990600" y="1905000"/>
            <a:ext cx="5943600" cy="4038600"/>
          </a:xfrm>
          <a:custGeom>
            <a:avLst/>
            <a:gdLst>
              <a:gd name="T0" fmla="*/ 1092 w 2820"/>
              <a:gd name="T1" fmla="*/ 50 h 2912"/>
              <a:gd name="T2" fmla="*/ 822 w 2820"/>
              <a:gd name="T3" fmla="*/ 168 h 2912"/>
              <a:gd name="T4" fmla="*/ 594 w 2820"/>
              <a:gd name="T5" fmla="*/ 300 h 2912"/>
              <a:gd name="T6" fmla="*/ 406 w 2820"/>
              <a:gd name="T7" fmla="*/ 446 h 2912"/>
              <a:gd name="T8" fmla="*/ 254 w 2820"/>
              <a:gd name="T9" fmla="*/ 604 h 2912"/>
              <a:gd name="T10" fmla="*/ 140 w 2820"/>
              <a:gd name="T11" fmla="*/ 772 h 2912"/>
              <a:gd name="T12" fmla="*/ 60 w 2820"/>
              <a:gd name="T13" fmla="*/ 944 h 2912"/>
              <a:gd name="T14" fmla="*/ 14 w 2820"/>
              <a:gd name="T15" fmla="*/ 1122 h 2912"/>
              <a:gd name="T16" fmla="*/ 0 w 2820"/>
              <a:gd name="T17" fmla="*/ 1300 h 2912"/>
              <a:gd name="T18" fmla="*/ 18 w 2820"/>
              <a:gd name="T19" fmla="*/ 1476 h 2912"/>
              <a:gd name="T20" fmla="*/ 64 w 2820"/>
              <a:gd name="T21" fmla="*/ 1650 h 2912"/>
              <a:gd name="T22" fmla="*/ 138 w 2820"/>
              <a:gd name="T23" fmla="*/ 1818 h 2912"/>
              <a:gd name="T24" fmla="*/ 238 w 2820"/>
              <a:gd name="T25" fmla="*/ 1978 h 2912"/>
              <a:gd name="T26" fmla="*/ 364 w 2820"/>
              <a:gd name="T27" fmla="*/ 2126 h 2912"/>
              <a:gd name="T28" fmla="*/ 512 w 2820"/>
              <a:gd name="T29" fmla="*/ 2262 h 2912"/>
              <a:gd name="T30" fmla="*/ 684 w 2820"/>
              <a:gd name="T31" fmla="*/ 2382 h 2912"/>
              <a:gd name="T32" fmla="*/ 874 w 2820"/>
              <a:gd name="T33" fmla="*/ 2484 h 2912"/>
              <a:gd name="T34" fmla="*/ 1086 w 2820"/>
              <a:gd name="T35" fmla="*/ 2564 h 2912"/>
              <a:gd name="T36" fmla="*/ 1314 w 2820"/>
              <a:gd name="T37" fmla="*/ 2622 h 2912"/>
              <a:gd name="T38" fmla="*/ 1558 w 2820"/>
              <a:gd name="T39" fmla="*/ 2654 h 2912"/>
              <a:gd name="T40" fmla="*/ 1818 w 2820"/>
              <a:gd name="T41" fmla="*/ 2658 h 2912"/>
              <a:gd name="T42" fmla="*/ 2090 w 2820"/>
              <a:gd name="T43" fmla="*/ 2632 h 2912"/>
              <a:gd name="T44" fmla="*/ 2374 w 2820"/>
              <a:gd name="T45" fmla="*/ 2574 h 2912"/>
              <a:gd name="T46" fmla="*/ 2544 w 2820"/>
              <a:gd name="T47" fmla="*/ 2912 h 2912"/>
              <a:gd name="T48" fmla="*/ 1868 w 2820"/>
              <a:gd name="T49" fmla="*/ 1552 h 2912"/>
              <a:gd name="T50" fmla="*/ 1956 w 2820"/>
              <a:gd name="T51" fmla="*/ 1914 h 2912"/>
              <a:gd name="T52" fmla="*/ 1788 w 2820"/>
              <a:gd name="T53" fmla="*/ 1936 h 2912"/>
              <a:gd name="T54" fmla="*/ 1616 w 2820"/>
              <a:gd name="T55" fmla="*/ 1934 h 2912"/>
              <a:gd name="T56" fmla="*/ 1442 w 2820"/>
              <a:gd name="T57" fmla="*/ 1912 h 2912"/>
              <a:gd name="T58" fmla="*/ 1272 w 2820"/>
              <a:gd name="T59" fmla="*/ 1872 h 2912"/>
              <a:gd name="T60" fmla="*/ 1108 w 2820"/>
              <a:gd name="T61" fmla="*/ 1812 h 2912"/>
              <a:gd name="T62" fmla="*/ 952 w 2820"/>
              <a:gd name="T63" fmla="*/ 1736 h 2912"/>
              <a:gd name="T64" fmla="*/ 810 w 2820"/>
              <a:gd name="T65" fmla="*/ 1646 h 2912"/>
              <a:gd name="T66" fmla="*/ 684 w 2820"/>
              <a:gd name="T67" fmla="*/ 1542 h 2912"/>
              <a:gd name="T68" fmla="*/ 578 w 2820"/>
              <a:gd name="T69" fmla="*/ 1428 h 2912"/>
              <a:gd name="T70" fmla="*/ 494 w 2820"/>
              <a:gd name="T71" fmla="*/ 1304 h 2912"/>
              <a:gd name="T72" fmla="*/ 438 w 2820"/>
              <a:gd name="T73" fmla="*/ 1170 h 2912"/>
              <a:gd name="T74" fmla="*/ 410 w 2820"/>
              <a:gd name="T75" fmla="*/ 1032 h 2912"/>
              <a:gd name="T76" fmla="*/ 416 w 2820"/>
              <a:gd name="T77" fmla="*/ 888 h 2912"/>
              <a:gd name="T78" fmla="*/ 460 w 2820"/>
              <a:gd name="T79" fmla="*/ 742 h 2912"/>
              <a:gd name="T80" fmla="*/ 544 w 2820"/>
              <a:gd name="T81" fmla="*/ 592 h 2912"/>
              <a:gd name="T82" fmla="*/ 670 w 2820"/>
              <a:gd name="T83" fmla="*/ 444 h 2912"/>
              <a:gd name="T84" fmla="*/ 844 w 2820"/>
              <a:gd name="T85" fmla="*/ 298 h 2912"/>
              <a:gd name="T86" fmla="*/ 1070 w 2820"/>
              <a:gd name="T87" fmla="*/ 154 h 2912"/>
              <a:gd name="T88" fmla="*/ 1348 w 2820"/>
              <a:gd name="T89" fmla="*/ 16 h 2912"/>
              <a:gd name="T90" fmla="*/ 1244 w 2820"/>
              <a:gd name="T91" fmla="*/ 0 h 2912"/>
              <a:gd name="T92" fmla="*/ 2820 w 2820"/>
              <a:gd name="T93" fmla="*/ 1934 h 2912"/>
              <a:gd name="T94" fmla="*/ 2820 w 2820"/>
              <a:gd name="T95" fmla="*/ 1934 h 2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820" h="2912">
                <a:moveTo>
                  <a:pt x="1244" y="0"/>
                </a:moveTo>
                <a:lnTo>
                  <a:pt x="1092" y="50"/>
                </a:lnTo>
                <a:lnTo>
                  <a:pt x="952" y="106"/>
                </a:lnTo>
                <a:lnTo>
                  <a:pt x="822" y="168"/>
                </a:lnTo>
                <a:lnTo>
                  <a:pt x="704" y="232"/>
                </a:lnTo>
                <a:lnTo>
                  <a:pt x="594" y="300"/>
                </a:lnTo>
                <a:lnTo>
                  <a:pt x="494" y="372"/>
                </a:lnTo>
                <a:lnTo>
                  <a:pt x="406" y="446"/>
                </a:lnTo>
                <a:lnTo>
                  <a:pt x="324" y="524"/>
                </a:lnTo>
                <a:lnTo>
                  <a:pt x="254" y="604"/>
                </a:lnTo>
                <a:lnTo>
                  <a:pt x="192" y="686"/>
                </a:lnTo>
                <a:lnTo>
                  <a:pt x="140" y="772"/>
                </a:lnTo>
                <a:lnTo>
                  <a:pt x="96" y="856"/>
                </a:lnTo>
                <a:lnTo>
                  <a:pt x="60" y="944"/>
                </a:lnTo>
                <a:lnTo>
                  <a:pt x="32" y="1032"/>
                </a:lnTo>
                <a:lnTo>
                  <a:pt x="14" y="1122"/>
                </a:lnTo>
                <a:lnTo>
                  <a:pt x="2" y="1210"/>
                </a:lnTo>
                <a:lnTo>
                  <a:pt x="0" y="1300"/>
                </a:lnTo>
                <a:lnTo>
                  <a:pt x="4" y="1388"/>
                </a:lnTo>
                <a:lnTo>
                  <a:pt x="18" y="1476"/>
                </a:lnTo>
                <a:lnTo>
                  <a:pt x="36" y="1564"/>
                </a:lnTo>
                <a:lnTo>
                  <a:pt x="64" y="1650"/>
                </a:lnTo>
                <a:lnTo>
                  <a:pt x="96" y="1736"/>
                </a:lnTo>
                <a:lnTo>
                  <a:pt x="138" y="1818"/>
                </a:lnTo>
                <a:lnTo>
                  <a:pt x="184" y="1900"/>
                </a:lnTo>
                <a:lnTo>
                  <a:pt x="238" y="1978"/>
                </a:lnTo>
                <a:lnTo>
                  <a:pt x="298" y="2054"/>
                </a:lnTo>
                <a:lnTo>
                  <a:pt x="364" y="2126"/>
                </a:lnTo>
                <a:lnTo>
                  <a:pt x="434" y="2196"/>
                </a:lnTo>
                <a:lnTo>
                  <a:pt x="512" y="2262"/>
                </a:lnTo>
                <a:lnTo>
                  <a:pt x="596" y="2324"/>
                </a:lnTo>
                <a:lnTo>
                  <a:pt x="684" y="2382"/>
                </a:lnTo>
                <a:lnTo>
                  <a:pt x="776" y="2436"/>
                </a:lnTo>
                <a:lnTo>
                  <a:pt x="874" y="2484"/>
                </a:lnTo>
                <a:lnTo>
                  <a:pt x="978" y="2526"/>
                </a:lnTo>
                <a:lnTo>
                  <a:pt x="1086" y="2564"/>
                </a:lnTo>
                <a:lnTo>
                  <a:pt x="1198" y="2596"/>
                </a:lnTo>
                <a:lnTo>
                  <a:pt x="1314" y="2622"/>
                </a:lnTo>
                <a:lnTo>
                  <a:pt x="1434" y="2642"/>
                </a:lnTo>
                <a:lnTo>
                  <a:pt x="1558" y="2654"/>
                </a:lnTo>
                <a:lnTo>
                  <a:pt x="1686" y="2660"/>
                </a:lnTo>
                <a:lnTo>
                  <a:pt x="1818" y="2658"/>
                </a:lnTo>
                <a:lnTo>
                  <a:pt x="1952" y="2650"/>
                </a:lnTo>
                <a:lnTo>
                  <a:pt x="2090" y="2632"/>
                </a:lnTo>
                <a:lnTo>
                  <a:pt x="2230" y="2608"/>
                </a:lnTo>
                <a:lnTo>
                  <a:pt x="2374" y="2574"/>
                </a:lnTo>
                <a:lnTo>
                  <a:pt x="2542" y="2912"/>
                </a:lnTo>
                <a:lnTo>
                  <a:pt x="2544" y="2912"/>
                </a:lnTo>
                <a:lnTo>
                  <a:pt x="2820" y="1934"/>
                </a:lnTo>
                <a:lnTo>
                  <a:pt x="1868" y="1552"/>
                </a:lnTo>
                <a:lnTo>
                  <a:pt x="2036" y="1894"/>
                </a:lnTo>
                <a:lnTo>
                  <a:pt x="1956" y="1914"/>
                </a:lnTo>
                <a:lnTo>
                  <a:pt x="1872" y="1928"/>
                </a:lnTo>
                <a:lnTo>
                  <a:pt x="1788" y="1936"/>
                </a:lnTo>
                <a:lnTo>
                  <a:pt x="1702" y="1938"/>
                </a:lnTo>
                <a:lnTo>
                  <a:pt x="1616" y="1934"/>
                </a:lnTo>
                <a:lnTo>
                  <a:pt x="1528" y="1926"/>
                </a:lnTo>
                <a:lnTo>
                  <a:pt x="1442" y="1912"/>
                </a:lnTo>
                <a:lnTo>
                  <a:pt x="1356" y="1894"/>
                </a:lnTo>
                <a:lnTo>
                  <a:pt x="1272" y="1872"/>
                </a:lnTo>
                <a:lnTo>
                  <a:pt x="1188" y="1844"/>
                </a:lnTo>
                <a:lnTo>
                  <a:pt x="1108" y="1812"/>
                </a:lnTo>
                <a:lnTo>
                  <a:pt x="1028" y="1776"/>
                </a:lnTo>
                <a:lnTo>
                  <a:pt x="952" y="1736"/>
                </a:lnTo>
                <a:lnTo>
                  <a:pt x="880" y="1692"/>
                </a:lnTo>
                <a:lnTo>
                  <a:pt x="810" y="1646"/>
                </a:lnTo>
                <a:lnTo>
                  <a:pt x="744" y="1596"/>
                </a:lnTo>
                <a:lnTo>
                  <a:pt x="684" y="1542"/>
                </a:lnTo>
                <a:lnTo>
                  <a:pt x="628" y="1486"/>
                </a:lnTo>
                <a:lnTo>
                  <a:pt x="578" y="1428"/>
                </a:lnTo>
                <a:lnTo>
                  <a:pt x="532" y="1366"/>
                </a:lnTo>
                <a:lnTo>
                  <a:pt x="494" y="1304"/>
                </a:lnTo>
                <a:lnTo>
                  <a:pt x="462" y="1238"/>
                </a:lnTo>
                <a:lnTo>
                  <a:pt x="438" y="1170"/>
                </a:lnTo>
                <a:lnTo>
                  <a:pt x="420" y="1102"/>
                </a:lnTo>
                <a:lnTo>
                  <a:pt x="410" y="1032"/>
                </a:lnTo>
                <a:lnTo>
                  <a:pt x="410" y="960"/>
                </a:lnTo>
                <a:lnTo>
                  <a:pt x="416" y="888"/>
                </a:lnTo>
                <a:lnTo>
                  <a:pt x="434" y="816"/>
                </a:lnTo>
                <a:lnTo>
                  <a:pt x="460" y="742"/>
                </a:lnTo>
                <a:lnTo>
                  <a:pt x="496" y="668"/>
                </a:lnTo>
                <a:lnTo>
                  <a:pt x="544" y="592"/>
                </a:lnTo>
                <a:lnTo>
                  <a:pt x="602" y="518"/>
                </a:lnTo>
                <a:lnTo>
                  <a:pt x="670" y="444"/>
                </a:lnTo>
                <a:lnTo>
                  <a:pt x="752" y="370"/>
                </a:lnTo>
                <a:lnTo>
                  <a:pt x="844" y="298"/>
                </a:lnTo>
                <a:lnTo>
                  <a:pt x="950" y="226"/>
                </a:lnTo>
                <a:lnTo>
                  <a:pt x="1070" y="154"/>
                </a:lnTo>
                <a:lnTo>
                  <a:pt x="1202" y="84"/>
                </a:lnTo>
                <a:lnTo>
                  <a:pt x="1348" y="16"/>
                </a:lnTo>
                <a:lnTo>
                  <a:pt x="1244" y="0"/>
                </a:lnTo>
                <a:lnTo>
                  <a:pt x="1244" y="0"/>
                </a:lnTo>
                <a:lnTo>
                  <a:pt x="1244" y="0"/>
                </a:lnTo>
                <a:close/>
                <a:moveTo>
                  <a:pt x="2820" y="1934"/>
                </a:moveTo>
                <a:lnTo>
                  <a:pt x="2820" y="1934"/>
                </a:lnTo>
                <a:lnTo>
                  <a:pt x="2820" y="1934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>
            <a:outerShdw dist="206741" dir="8249373" algn="ctr" rotWithShape="0">
              <a:srgbClr val="C1D1D3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xmlns="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0145" name="Text Box 33"/>
          <p:cNvSpPr txBox="1">
            <a:spLocks noChangeArrowheads="1"/>
          </p:cNvSpPr>
          <p:nvPr/>
        </p:nvSpPr>
        <p:spPr bwMode="auto">
          <a:xfrm>
            <a:off x="6804248" y="4370094"/>
            <a:ext cx="2448272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8080"/>
                </a:solidFill>
              </a:rPr>
              <a:t>ПОВЫШЕНИЕ </a:t>
            </a:r>
          </a:p>
          <a:p>
            <a:pPr algn="ctr"/>
            <a:r>
              <a:rPr lang="ru-RU" sz="1400" b="1" dirty="0" smtClean="0">
                <a:solidFill>
                  <a:srgbClr val="008080"/>
                </a:solidFill>
              </a:rPr>
              <a:t>КАЧЕСТВА ПОДГОТОВКИ КАДРОВ</a:t>
            </a:r>
            <a:endParaRPr lang="en-US" sz="1400" b="1" dirty="0">
              <a:solidFill>
                <a:srgbClr val="008080"/>
              </a:solidFill>
            </a:endParaRPr>
          </a:p>
        </p:txBody>
      </p:sp>
      <p:grpSp>
        <p:nvGrpSpPr>
          <p:cNvPr id="90146" name="Group 34"/>
          <p:cNvGrpSpPr>
            <a:grpSpLocks/>
          </p:cNvGrpSpPr>
          <p:nvPr/>
        </p:nvGrpSpPr>
        <p:grpSpPr bwMode="auto">
          <a:xfrm>
            <a:off x="1117602" y="1447800"/>
            <a:ext cx="3802067" cy="4038600"/>
            <a:chOff x="800" y="1152"/>
            <a:chExt cx="2395" cy="2544"/>
          </a:xfrm>
        </p:grpSpPr>
        <p:sp>
          <p:nvSpPr>
            <p:cNvPr id="90147" name="Oval 35"/>
            <p:cNvSpPr>
              <a:spLocks noChangeArrowheads="1"/>
            </p:cNvSpPr>
            <p:nvPr/>
          </p:nvSpPr>
          <p:spPr bwMode="gray">
            <a:xfrm rot="-723406">
              <a:off x="2089" y="3276"/>
              <a:ext cx="906" cy="420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148" name="Oval 36"/>
            <p:cNvSpPr>
              <a:spLocks noChangeArrowheads="1"/>
            </p:cNvSpPr>
            <p:nvPr/>
          </p:nvSpPr>
          <p:spPr bwMode="gray">
            <a:xfrm>
              <a:off x="2046" y="2508"/>
              <a:ext cx="1074" cy="1075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90149" name="Oval 37"/>
            <p:cNvSpPr>
              <a:spLocks noChangeArrowheads="1"/>
            </p:cNvSpPr>
            <p:nvPr/>
          </p:nvSpPr>
          <p:spPr bwMode="gray">
            <a:xfrm>
              <a:off x="2059" y="2514"/>
              <a:ext cx="1049" cy="1048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90150" name="Oval 38"/>
            <p:cNvSpPr>
              <a:spLocks noChangeArrowheads="1"/>
            </p:cNvSpPr>
            <p:nvPr/>
          </p:nvSpPr>
          <p:spPr bwMode="gray">
            <a:xfrm>
              <a:off x="2070" y="2524"/>
              <a:ext cx="998" cy="98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90151" name="Oval 39"/>
            <p:cNvSpPr>
              <a:spLocks noChangeArrowheads="1"/>
            </p:cNvSpPr>
            <p:nvPr/>
          </p:nvSpPr>
          <p:spPr bwMode="gray">
            <a:xfrm>
              <a:off x="2128" y="2552"/>
              <a:ext cx="888" cy="795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90152" name="Text Box 40"/>
            <p:cNvSpPr txBox="1">
              <a:spLocks noChangeArrowheads="1"/>
            </p:cNvSpPr>
            <p:nvPr/>
          </p:nvSpPr>
          <p:spPr bwMode="gray">
            <a:xfrm>
              <a:off x="1977" y="2903"/>
              <a:ext cx="1218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ru-RU" sz="1600" b="1" dirty="0" smtClean="0">
                  <a:solidFill>
                    <a:srgbClr val="003399"/>
                  </a:solidFill>
                </a:rPr>
                <a:t>трудоустройство</a:t>
              </a:r>
              <a:endParaRPr lang="en-US" sz="1600" b="1" dirty="0">
                <a:solidFill>
                  <a:srgbClr val="003399"/>
                </a:solidFill>
              </a:endParaRPr>
            </a:p>
          </p:txBody>
        </p:sp>
        <p:sp>
          <p:nvSpPr>
            <p:cNvPr id="90153" name="Oval 41"/>
            <p:cNvSpPr>
              <a:spLocks noChangeArrowheads="1"/>
            </p:cNvSpPr>
            <p:nvPr/>
          </p:nvSpPr>
          <p:spPr bwMode="gray">
            <a:xfrm rot="-772996">
              <a:off x="928" y="2892"/>
              <a:ext cx="714" cy="384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90154" name="Group 42"/>
            <p:cNvGrpSpPr>
              <a:grpSpLocks/>
            </p:cNvGrpSpPr>
            <p:nvPr/>
          </p:nvGrpSpPr>
          <p:grpSpPr bwMode="auto">
            <a:xfrm>
              <a:off x="883" y="2268"/>
              <a:ext cx="865" cy="908"/>
              <a:chOff x="732" y="2112"/>
              <a:chExt cx="842" cy="860"/>
            </a:xfrm>
          </p:grpSpPr>
          <p:sp>
            <p:nvSpPr>
              <p:cNvPr id="90155" name="Oval 43"/>
              <p:cNvSpPr>
                <a:spLocks noChangeArrowheads="1"/>
              </p:cNvSpPr>
              <p:nvPr/>
            </p:nvSpPr>
            <p:spPr bwMode="gray">
              <a:xfrm>
                <a:off x="732" y="2112"/>
                <a:ext cx="842" cy="8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90156" name="Oval 44"/>
              <p:cNvSpPr>
                <a:spLocks noChangeArrowheads="1"/>
              </p:cNvSpPr>
              <p:nvPr/>
            </p:nvSpPr>
            <p:spPr bwMode="gray">
              <a:xfrm>
                <a:off x="743" y="2117"/>
                <a:ext cx="821" cy="838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90157" name="Oval 45"/>
              <p:cNvSpPr>
                <a:spLocks noChangeArrowheads="1"/>
              </p:cNvSpPr>
              <p:nvPr/>
            </p:nvSpPr>
            <p:spPr bwMode="gray">
              <a:xfrm>
                <a:off x="751" y="2125"/>
                <a:ext cx="781" cy="784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90158" name="Oval 46"/>
              <p:cNvSpPr>
                <a:spLocks noChangeArrowheads="1"/>
              </p:cNvSpPr>
              <p:nvPr/>
            </p:nvSpPr>
            <p:spPr bwMode="gray">
              <a:xfrm>
                <a:off x="795" y="2147"/>
                <a:ext cx="695" cy="63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90159" name="Text Box 47"/>
              <p:cNvSpPr txBox="1">
                <a:spLocks noChangeArrowheads="1"/>
              </p:cNvSpPr>
              <p:nvPr/>
            </p:nvSpPr>
            <p:spPr bwMode="gray">
              <a:xfrm>
                <a:off x="1083" y="2414"/>
                <a:ext cx="113" cy="20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endParaRPr lang="en-US" sz="1600" dirty="0"/>
              </a:p>
            </p:txBody>
          </p:sp>
        </p:grpSp>
        <p:sp>
          <p:nvSpPr>
            <p:cNvPr id="90160" name="Oval 48"/>
            <p:cNvSpPr>
              <a:spLocks noChangeArrowheads="1"/>
            </p:cNvSpPr>
            <p:nvPr/>
          </p:nvSpPr>
          <p:spPr bwMode="gray">
            <a:xfrm>
              <a:off x="816" y="1786"/>
              <a:ext cx="576" cy="336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161" name="Oval 49"/>
            <p:cNvSpPr>
              <a:spLocks noChangeArrowheads="1"/>
            </p:cNvSpPr>
            <p:nvPr/>
          </p:nvSpPr>
          <p:spPr bwMode="gray">
            <a:xfrm>
              <a:off x="864" y="1404"/>
              <a:ext cx="645" cy="645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90162" name="Oval 50"/>
            <p:cNvSpPr>
              <a:spLocks noChangeArrowheads="1"/>
            </p:cNvSpPr>
            <p:nvPr/>
          </p:nvSpPr>
          <p:spPr bwMode="gray">
            <a:xfrm>
              <a:off x="872" y="1407"/>
              <a:ext cx="630" cy="63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90163" name="Oval 51"/>
            <p:cNvSpPr>
              <a:spLocks noChangeArrowheads="1"/>
            </p:cNvSpPr>
            <p:nvPr/>
          </p:nvSpPr>
          <p:spPr bwMode="gray">
            <a:xfrm>
              <a:off x="879" y="1414"/>
              <a:ext cx="599" cy="588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90164" name="Oval 52"/>
            <p:cNvSpPr>
              <a:spLocks noChangeArrowheads="1"/>
            </p:cNvSpPr>
            <p:nvPr/>
          </p:nvSpPr>
          <p:spPr bwMode="gray">
            <a:xfrm>
              <a:off x="913" y="1430"/>
              <a:ext cx="534" cy="477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90165" name="Text Box 53"/>
            <p:cNvSpPr txBox="1">
              <a:spLocks noChangeArrowheads="1"/>
            </p:cNvSpPr>
            <p:nvPr/>
          </p:nvSpPr>
          <p:spPr bwMode="gray">
            <a:xfrm>
              <a:off x="800" y="2641"/>
              <a:ext cx="952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ru-RU" sz="1600" b="1" dirty="0" smtClean="0">
                  <a:solidFill>
                    <a:srgbClr val="003399"/>
                  </a:solidFill>
                </a:rPr>
                <a:t>компетенции</a:t>
              </a:r>
              <a:endParaRPr lang="en-US" sz="1600" dirty="0">
                <a:solidFill>
                  <a:srgbClr val="003399"/>
                </a:solidFill>
              </a:endParaRPr>
            </a:p>
          </p:txBody>
        </p:sp>
        <p:sp>
          <p:nvSpPr>
            <p:cNvPr id="90166" name="Oval 54"/>
            <p:cNvSpPr>
              <a:spLocks noChangeArrowheads="1"/>
            </p:cNvSpPr>
            <p:nvPr/>
          </p:nvSpPr>
          <p:spPr bwMode="gray">
            <a:xfrm>
              <a:off x="1614" y="1488"/>
              <a:ext cx="432" cy="144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167" name="Oval 55"/>
            <p:cNvSpPr>
              <a:spLocks noChangeArrowheads="1"/>
            </p:cNvSpPr>
            <p:nvPr/>
          </p:nvSpPr>
          <p:spPr bwMode="gray">
            <a:xfrm>
              <a:off x="1691" y="1152"/>
              <a:ext cx="430" cy="43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90168" name="Oval 56"/>
            <p:cNvSpPr>
              <a:spLocks noChangeArrowheads="1"/>
            </p:cNvSpPr>
            <p:nvPr/>
          </p:nvSpPr>
          <p:spPr bwMode="gray">
            <a:xfrm>
              <a:off x="1697" y="1154"/>
              <a:ext cx="419" cy="42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90169" name="Oval 57"/>
            <p:cNvSpPr>
              <a:spLocks noChangeArrowheads="1"/>
            </p:cNvSpPr>
            <p:nvPr/>
          </p:nvSpPr>
          <p:spPr bwMode="gray">
            <a:xfrm>
              <a:off x="1577" y="1158"/>
              <a:ext cx="583" cy="424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90170" name="Oval 58"/>
            <p:cNvSpPr>
              <a:spLocks noChangeArrowheads="1"/>
            </p:cNvSpPr>
            <p:nvPr/>
          </p:nvSpPr>
          <p:spPr bwMode="gray">
            <a:xfrm>
              <a:off x="1724" y="1170"/>
              <a:ext cx="355" cy="317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90171" name="Text Box 59"/>
            <p:cNvSpPr txBox="1">
              <a:spLocks noChangeArrowheads="1"/>
            </p:cNvSpPr>
            <p:nvPr/>
          </p:nvSpPr>
          <p:spPr bwMode="gray">
            <a:xfrm>
              <a:off x="1577" y="1293"/>
              <a:ext cx="660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ru-RU" sz="1400" b="1" dirty="0" smtClean="0">
                  <a:solidFill>
                    <a:srgbClr val="003399"/>
                  </a:solidFill>
                </a:rPr>
                <a:t>методики</a:t>
              </a:r>
              <a:endParaRPr lang="en-US" dirty="0">
                <a:solidFill>
                  <a:srgbClr val="003399"/>
                </a:solidFill>
              </a:endParaRPr>
            </a:p>
          </p:txBody>
        </p:sp>
      </p:grpSp>
      <p:sp>
        <p:nvSpPr>
          <p:cNvPr id="33" name="Rectangle 2"/>
          <p:cNvSpPr txBox="1">
            <a:spLocks noGrp="1" noChangeArrowheads="1"/>
          </p:cNvSpPr>
          <p:nvPr>
            <p:ph type="title"/>
          </p:nvPr>
        </p:nvSpPr>
        <p:spPr bwMode="black">
          <a:xfrm>
            <a:off x="827584" y="404664"/>
            <a:ext cx="73914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ru-RU" sz="3200" dirty="0" smtClean="0"/>
              <a:t>Движение </a:t>
            </a:r>
            <a:r>
              <a:rPr lang="en-US" sz="3200" dirty="0" smtClean="0"/>
              <a:t>WSR</a:t>
            </a:r>
            <a:r>
              <a:rPr lang="ru-RU" sz="3200" dirty="0" smtClean="0"/>
              <a:t> как двигатель развития системы профобразования </a:t>
            </a:r>
            <a:endParaRPr lang="en-US" sz="3200" dirty="0"/>
          </a:p>
        </p:txBody>
      </p:sp>
      <p:sp>
        <p:nvSpPr>
          <p:cNvPr id="34" name="Text Box 59"/>
          <p:cNvSpPr txBox="1">
            <a:spLocks noChangeArrowheads="1"/>
          </p:cNvSpPr>
          <p:nvPr/>
        </p:nvSpPr>
        <p:spPr bwMode="gray">
          <a:xfrm>
            <a:off x="1219202" y="2097809"/>
            <a:ext cx="96571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3399"/>
                </a:solidFill>
              </a:rPr>
              <a:t>оценка </a:t>
            </a:r>
          </a:p>
          <a:p>
            <a:pPr algn="ctr"/>
            <a:r>
              <a:rPr lang="ru-RU" sz="1400" b="1" dirty="0" smtClean="0">
                <a:solidFill>
                  <a:srgbClr val="003399"/>
                </a:solidFill>
              </a:rPr>
              <a:t>качества</a:t>
            </a:r>
            <a:endParaRPr lang="en-US" dirty="0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210" name="Group 2"/>
          <p:cNvGrpSpPr>
            <a:grpSpLocks/>
          </p:cNvGrpSpPr>
          <p:nvPr/>
        </p:nvGrpSpPr>
        <p:grpSpPr bwMode="auto">
          <a:xfrm>
            <a:off x="1365729" y="1514616"/>
            <a:ext cx="6329360" cy="3711575"/>
            <a:chOff x="864" y="1310"/>
            <a:chExt cx="3987" cy="2338"/>
          </a:xfrm>
        </p:grpSpPr>
        <p:sp>
          <p:nvSpPr>
            <p:cNvPr id="94211" name="Oval 3"/>
            <p:cNvSpPr>
              <a:spLocks noChangeArrowheads="1"/>
            </p:cNvSpPr>
            <p:nvPr/>
          </p:nvSpPr>
          <p:spPr bwMode="gray">
            <a:xfrm>
              <a:off x="1347" y="2813"/>
              <a:ext cx="3504" cy="835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rgbClr val="F7F9F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175">
                  <a:solidFill>
                    <a:schemeClr val="tx1"/>
                  </a:solidFill>
                  <a:round/>
                  <a:headEnd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7184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92075" tIns="46038" rIns="92075" bIns="46038" anchor="ctr"/>
            <a:lstStyle/>
            <a:p>
              <a:endParaRPr lang="ru-RU"/>
            </a:p>
          </p:txBody>
        </p:sp>
        <p:sp>
          <p:nvSpPr>
            <p:cNvPr id="94212" name="Oval 4"/>
            <p:cNvSpPr>
              <a:spLocks noChangeArrowheads="1"/>
            </p:cNvSpPr>
            <p:nvPr/>
          </p:nvSpPr>
          <p:spPr bwMode="gray">
            <a:xfrm rot="-998297">
              <a:off x="890" y="1482"/>
              <a:ext cx="3630" cy="1900"/>
            </a:xfrm>
            <a:prstGeom prst="ellipse">
              <a:avLst/>
            </a:prstGeom>
            <a:gradFill rotWithShape="0">
              <a:gsLst>
                <a:gs pos="0">
                  <a:srgbClr val="808080"/>
                </a:gs>
                <a:gs pos="50000">
                  <a:srgbClr val="808080">
                    <a:gamma/>
                    <a:tint val="63529"/>
                    <a:invGamma/>
                  </a:srgbClr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4213" name="Oval 5"/>
            <p:cNvSpPr>
              <a:spLocks noChangeArrowheads="1"/>
            </p:cNvSpPr>
            <p:nvPr/>
          </p:nvSpPr>
          <p:spPr bwMode="gray">
            <a:xfrm rot="-998297">
              <a:off x="926" y="1380"/>
              <a:ext cx="3504" cy="1841"/>
            </a:xfrm>
            <a:prstGeom prst="ellipse">
              <a:avLst/>
            </a:prstGeom>
            <a:gradFill rotWithShape="1">
              <a:gsLst>
                <a:gs pos="0">
                  <a:srgbClr val="2791BB"/>
                </a:gs>
                <a:gs pos="100000">
                  <a:srgbClr val="2791BB">
                    <a:gamma/>
                    <a:shade val="0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4214" name="Arc 6"/>
            <p:cNvSpPr>
              <a:spLocks/>
            </p:cNvSpPr>
            <p:nvPr/>
          </p:nvSpPr>
          <p:spPr bwMode="gray">
            <a:xfrm rot="-998297">
              <a:off x="2599" y="1310"/>
              <a:ext cx="1795" cy="1239"/>
            </a:xfrm>
            <a:custGeom>
              <a:avLst/>
              <a:gdLst>
                <a:gd name="G0" fmla="+- 0 0 0"/>
                <a:gd name="G1" fmla="+- 17105 0 0"/>
                <a:gd name="G2" fmla="+- 21600 0 0"/>
                <a:gd name="T0" fmla="*/ 13190 w 21600"/>
                <a:gd name="T1" fmla="*/ 0 h 29046"/>
                <a:gd name="T2" fmla="*/ 17999 w 21600"/>
                <a:gd name="T3" fmla="*/ 29046 h 29046"/>
                <a:gd name="T4" fmla="*/ 0 w 21600"/>
                <a:gd name="T5" fmla="*/ 17105 h 29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046" fill="none" extrusionOk="0">
                  <a:moveTo>
                    <a:pt x="13190" y="-1"/>
                  </a:moveTo>
                  <a:cubicBezTo>
                    <a:pt x="18493" y="4089"/>
                    <a:pt x="21600" y="10407"/>
                    <a:pt x="21600" y="17105"/>
                  </a:cubicBezTo>
                  <a:cubicBezTo>
                    <a:pt x="21600" y="21352"/>
                    <a:pt x="20347" y="25506"/>
                    <a:pt x="17999" y="29046"/>
                  </a:cubicBezTo>
                </a:path>
                <a:path w="21600" h="29046" stroke="0" extrusionOk="0">
                  <a:moveTo>
                    <a:pt x="13190" y="-1"/>
                  </a:moveTo>
                  <a:cubicBezTo>
                    <a:pt x="18493" y="4089"/>
                    <a:pt x="21600" y="10407"/>
                    <a:pt x="21600" y="17105"/>
                  </a:cubicBezTo>
                  <a:cubicBezTo>
                    <a:pt x="21600" y="21352"/>
                    <a:pt x="20347" y="25506"/>
                    <a:pt x="17999" y="29046"/>
                  </a:cubicBezTo>
                  <a:lnTo>
                    <a:pt x="0" y="17105"/>
                  </a:lnTo>
                  <a:close/>
                </a:path>
              </a:pathLst>
            </a:cu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3529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4215" name="Arc 7"/>
            <p:cNvSpPr>
              <a:spLocks/>
            </p:cNvSpPr>
            <p:nvPr/>
          </p:nvSpPr>
          <p:spPr bwMode="gray">
            <a:xfrm rot="20601703" flipH="1">
              <a:off x="1080" y="2491"/>
              <a:ext cx="2067" cy="930"/>
            </a:xfrm>
            <a:custGeom>
              <a:avLst/>
              <a:gdLst>
                <a:gd name="G0" fmla="+- 3659 0 0"/>
                <a:gd name="G1" fmla="+- 0 0 0"/>
                <a:gd name="G2" fmla="+- 21600 0 0"/>
                <a:gd name="T0" fmla="*/ 25114 w 25114"/>
                <a:gd name="T1" fmla="*/ 2497 h 21600"/>
                <a:gd name="T2" fmla="*/ 0 w 25114"/>
                <a:gd name="T3" fmla="*/ 21288 h 21600"/>
                <a:gd name="T4" fmla="*/ 3659 w 25114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114" h="21600" fill="none" extrusionOk="0">
                  <a:moveTo>
                    <a:pt x="25114" y="2497"/>
                  </a:moveTo>
                  <a:cubicBezTo>
                    <a:pt x="23846" y="13386"/>
                    <a:pt x="14622" y="21599"/>
                    <a:pt x="3659" y="21600"/>
                  </a:cubicBezTo>
                  <a:cubicBezTo>
                    <a:pt x="2432" y="21600"/>
                    <a:pt x="1208" y="21495"/>
                    <a:pt x="0" y="21287"/>
                  </a:cubicBezTo>
                </a:path>
                <a:path w="25114" h="21600" stroke="0" extrusionOk="0">
                  <a:moveTo>
                    <a:pt x="25114" y="2497"/>
                  </a:moveTo>
                  <a:cubicBezTo>
                    <a:pt x="23846" y="13386"/>
                    <a:pt x="14622" y="21599"/>
                    <a:pt x="3659" y="21600"/>
                  </a:cubicBezTo>
                  <a:cubicBezTo>
                    <a:pt x="2432" y="21600"/>
                    <a:pt x="1208" y="21495"/>
                    <a:pt x="0" y="21287"/>
                  </a:cubicBezTo>
                  <a:lnTo>
                    <a:pt x="3659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shade val="69804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4216" name="Arc 8"/>
            <p:cNvSpPr>
              <a:spLocks/>
            </p:cNvSpPr>
            <p:nvPr/>
          </p:nvSpPr>
          <p:spPr bwMode="gray">
            <a:xfrm rot="-998297">
              <a:off x="1715" y="1339"/>
              <a:ext cx="2034" cy="893"/>
            </a:xfrm>
            <a:custGeom>
              <a:avLst/>
              <a:gdLst>
                <a:gd name="G0" fmla="+- 9843 0 0"/>
                <a:gd name="G1" fmla="+- 21600 0 0"/>
                <a:gd name="G2" fmla="+- 21600 0 0"/>
                <a:gd name="T0" fmla="*/ 0 w 24549"/>
                <a:gd name="T1" fmla="*/ 2373 h 21600"/>
                <a:gd name="T2" fmla="*/ 24549 w 24549"/>
                <a:gd name="T3" fmla="*/ 5780 h 21600"/>
                <a:gd name="T4" fmla="*/ 9843 w 24549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549" h="21600" fill="none" extrusionOk="0">
                  <a:moveTo>
                    <a:pt x="0" y="2373"/>
                  </a:moveTo>
                  <a:cubicBezTo>
                    <a:pt x="3046" y="813"/>
                    <a:pt x="6420" y="-1"/>
                    <a:pt x="9843" y="0"/>
                  </a:cubicBezTo>
                  <a:cubicBezTo>
                    <a:pt x="15299" y="0"/>
                    <a:pt x="20553" y="2064"/>
                    <a:pt x="24549" y="5779"/>
                  </a:cubicBezTo>
                </a:path>
                <a:path w="24549" h="21600" stroke="0" extrusionOk="0">
                  <a:moveTo>
                    <a:pt x="0" y="2373"/>
                  </a:moveTo>
                  <a:cubicBezTo>
                    <a:pt x="3046" y="813"/>
                    <a:pt x="6420" y="-1"/>
                    <a:pt x="9843" y="0"/>
                  </a:cubicBezTo>
                  <a:cubicBezTo>
                    <a:pt x="15299" y="0"/>
                    <a:pt x="20553" y="2064"/>
                    <a:pt x="24549" y="5779"/>
                  </a:cubicBezTo>
                  <a:lnTo>
                    <a:pt x="9843" y="2160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4217" name="Arc 9"/>
            <p:cNvSpPr>
              <a:spLocks/>
            </p:cNvSpPr>
            <p:nvPr/>
          </p:nvSpPr>
          <p:spPr bwMode="gray">
            <a:xfrm rot="20601703" flipH="1">
              <a:off x="864" y="1713"/>
              <a:ext cx="1796" cy="1302"/>
            </a:xfrm>
            <a:custGeom>
              <a:avLst/>
              <a:gdLst>
                <a:gd name="G0" fmla="+- 0 0 0"/>
                <a:gd name="G1" fmla="+- 19945 0 0"/>
                <a:gd name="G2" fmla="+- 21600 0 0"/>
                <a:gd name="T0" fmla="*/ 8292 w 21600"/>
                <a:gd name="T1" fmla="*/ 0 h 30468"/>
                <a:gd name="T2" fmla="*/ 18863 w 21600"/>
                <a:gd name="T3" fmla="*/ 30468 h 30468"/>
                <a:gd name="T4" fmla="*/ 0 w 21600"/>
                <a:gd name="T5" fmla="*/ 19945 h 30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30468" fill="none" extrusionOk="0">
                  <a:moveTo>
                    <a:pt x="8291" y="0"/>
                  </a:moveTo>
                  <a:cubicBezTo>
                    <a:pt x="16349" y="3349"/>
                    <a:pt x="21600" y="11218"/>
                    <a:pt x="21600" y="19945"/>
                  </a:cubicBezTo>
                  <a:cubicBezTo>
                    <a:pt x="21600" y="23628"/>
                    <a:pt x="20657" y="27251"/>
                    <a:pt x="18863" y="30468"/>
                  </a:cubicBezTo>
                </a:path>
                <a:path w="21600" h="30468" stroke="0" extrusionOk="0">
                  <a:moveTo>
                    <a:pt x="8291" y="0"/>
                  </a:moveTo>
                  <a:cubicBezTo>
                    <a:pt x="16349" y="3349"/>
                    <a:pt x="21600" y="11218"/>
                    <a:pt x="21600" y="19945"/>
                  </a:cubicBezTo>
                  <a:cubicBezTo>
                    <a:pt x="21600" y="23628"/>
                    <a:pt x="20657" y="27251"/>
                    <a:pt x="18863" y="30468"/>
                  </a:cubicBezTo>
                  <a:lnTo>
                    <a:pt x="0" y="19945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4218" name="Freeform 10"/>
            <p:cNvSpPr>
              <a:spLocks/>
            </p:cNvSpPr>
            <p:nvPr/>
          </p:nvSpPr>
          <p:spPr bwMode="gray">
            <a:xfrm>
              <a:off x="3442" y="2282"/>
              <a:ext cx="1105" cy="1120"/>
            </a:xfrm>
            <a:custGeom>
              <a:avLst/>
              <a:gdLst>
                <a:gd name="T0" fmla="*/ 9 w 1105"/>
                <a:gd name="T1" fmla="*/ 888 h 1120"/>
                <a:gd name="T2" fmla="*/ 1105 w 1105"/>
                <a:gd name="T3" fmla="*/ 0 h 1120"/>
                <a:gd name="T4" fmla="*/ 1081 w 1105"/>
                <a:gd name="T5" fmla="*/ 256 h 1120"/>
                <a:gd name="T6" fmla="*/ 705 w 1105"/>
                <a:gd name="T7" fmla="*/ 704 h 1120"/>
                <a:gd name="T8" fmla="*/ 17 w 1105"/>
                <a:gd name="T9" fmla="*/ 1120 h 1120"/>
                <a:gd name="T10" fmla="*/ 9 w 1105"/>
                <a:gd name="T11" fmla="*/ 888 h 1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05" h="1120">
                  <a:moveTo>
                    <a:pt x="9" y="888"/>
                  </a:moveTo>
                  <a:lnTo>
                    <a:pt x="1105" y="0"/>
                  </a:lnTo>
                  <a:lnTo>
                    <a:pt x="1081" y="256"/>
                  </a:lnTo>
                  <a:cubicBezTo>
                    <a:pt x="1014" y="373"/>
                    <a:pt x="882" y="560"/>
                    <a:pt x="705" y="704"/>
                  </a:cubicBezTo>
                  <a:cubicBezTo>
                    <a:pt x="528" y="848"/>
                    <a:pt x="133" y="1089"/>
                    <a:pt x="17" y="1120"/>
                  </a:cubicBezTo>
                  <a:cubicBezTo>
                    <a:pt x="0" y="1038"/>
                    <a:pt x="9" y="888"/>
                    <a:pt x="9" y="88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>
                    <a:gamma/>
                    <a:shade val="48627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94219" name="Arc 11"/>
            <p:cNvSpPr>
              <a:spLocks/>
            </p:cNvSpPr>
            <p:nvPr/>
          </p:nvSpPr>
          <p:spPr bwMode="gray">
            <a:xfrm rot="-1060795">
              <a:off x="2840" y="1897"/>
              <a:ext cx="1719" cy="1171"/>
            </a:xfrm>
            <a:custGeom>
              <a:avLst/>
              <a:gdLst>
                <a:gd name="G0" fmla="+- 0 0 0"/>
                <a:gd name="G1" fmla="+- 0 0 0"/>
                <a:gd name="G2" fmla="+- 21600 0 0"/>
                <a:gd name="T0" fmla="*/ 18016 w 18016"/>
                <a:gd name="T1" fmla="*/ 11915 h 21282"/>
                <a:gd name="T2" fmla="*/ 3695 w 18016"/>
                <a:gd name="T3" fmla="*/ 21282 h 21282"/>
                <a:gd name="T4" fmla="*/ 0 w 18016"/>
                <a:gd name="T5" fmla="*/ 0 h 21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016" h="21282" fill="none" extrusionOk="0">
                  <a:moveTo>
                    <a:pt x="18016" y="11915"/>
                  </a:moveTo>
                  <a:cubicBezTo>
                    <a:pt x="14735" y="16875"/>
                    <a:pt x="9554" y="20264"/>
                    <a:pt x="3694" y="21281"/>
                  </a:cubicBezTo>
                </a:path>
                <a:path w="18016" h="21282" stroke="0" extrusionOk="0">
                  <a:moveTo>
                    <a:pt x="18016" y="11915"/>
                  </a:moveTo>
                  <a:cubicBezTo>
                    <a:pt x="14735" y="16875"/>
                    <a:pt x="9554" y="20264"/>
                    <a:pt x="3694" y="21281"/>
                  </a:cubicBez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4220" name="Freeform 12"/>
            <p:cNvSpPr>
              <a:spLocks/>
            </p:cNvSpPr>
            <p:nvPr/>
          </p:nvSpPr>
          <p:spPr bwMode="gray">
            <a:xfrm>
              <a:off x="2819" y="2496"/>
              <a:ext cx="648" cy="928"/>
            </a:xfrm>
            <a:custGeom>
              <a:avLst/>
              <a:gdLst>
                <a:gd name="T0" fmla="*/ 648 w 648"/>
                <a:gd name="T1" fmla="*/ 632 h 928"/>
                <a:gd name="T2" fmla="*/ 648 w 648"/>
                <a:gd name="T3" fmla="*/ 928 h 928"/>
                <a:gd name="T4" fmla="*/ 0 w 648"/>
                <a:gd name="T5" fmla="*/ 64 h 928"/>
                <a:gd name="T6" fmla="*/ 96 w 648"/>
                <a:gd name="T7" fmla="*/ 0 h 928"/>
                <a:gd name="T8" fmla="*/ 648 w 648"/>
                <a:gd name="T9" fmla="*/ 632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8" h="928">
                  <a:moveTo>
                    <a:pt x="648" y="632"/>
                  </a:moveTo>
                  <a:lnTo>
                    <a:pt x="648" y="928"/>
                  </a:lnTo>
                  <a:lnTo>
                    <a:pt x="0" y="64"/>
                  </a:lnTo>
                  <a:lnTo>
                    <a:pt x="96" y="0"/>
                  </a:lnTo>
                  <a:lnTo>
                    <a:pt x="648" y="632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94221" name="Oval 13"/>
            <p:cNvSpPr>
              <a:spLocks noChangeArrowheads="1"/>
            </p:cNvSpPr>
            <p:nvPr/>
          </p:nvSpPr>
          <p:spPr bwMode="gray">
            <a:xfrm rot="-998297">
              <a:off x="1846" y="1830"/>
              <a:ext cx="1698" cy="844"/>
            </a:xfrm>
            <a:prstGeom prst="ellipse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000000">
                    <a:gamma/>
                    <a:tint val="24314"/>
                    <a:invGamma/>
                  </a:srgbClr>
                </a:gs>
                <a:gs pos="100000">
                  <a:srgbClr val="0000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4222" name="Text Box 14"/>
            <p:cNvSpPr txBox="1">
              <a:spLocks noChangeArrowheads="1"/>
            </p:cNvSpPr>
            <p:nvPr/>
          </p:nvSpPr>
          <p:spPr bwMode="gray">
            <a:xfrm>
              <a:off x="1230" y="2258"/>
              <a:ext cx="463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ru-RU" b="1" dirty="0" smtClean="0">
                  <a:solidFill>
                    <a:srgbClr val="FFFFFF"/>
                  </a:solidFill>
                  <a:latin typeface="Verdana" pitchFamily="34" charset="0"/>
                </a:rPr>
                <a:t>МТБ</a:t>
              </a:r>
              <a:endParaRPr lang="en-US" b="1" dirty="0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94223" name="Text Box 15"/>
            <p:cNvSpPr txBox="1">
              <a:spLocks noChangeArrowheads="1"/>
            </p:cNvSpPr>
            <p:nvPr/>
          </p:nvSpPr>
          <p:spPr bwMode="gray">
            <a:xfrm>
              <a:off x="1993" y="1490"/>
              <a:ext cx="1341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ru-RU" b="1" dirty="0" smtClean="0">
                  <a:solidFill>
                    <a:srgbClr val="FFFFFF"/>
                  </a:solidFill>
                  <a:latin typeface="Verdana" pitchFamily="34" charset="0"/>
                </a:rPr>
                <a:t>Оборудование</a:t>
              </a:r>
              <a:endParaRPr lang="en-US" b="1" dirty="0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94224" name="Text Box 16"/>
            <p:cNvSpPr txBox="1">
              <a:spLocks noChangeArrowheads="1"/>
            </p:cNvSpPr>
            <p:nvPr/>
          </p:nvSpPr>
          <p:spPr bwMode="gray">
            <a:xfrm>
              <a:off x="3407" y="1682"/>
              <a:ext cx="816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ru-RU" b="1" dirty="0" smtClean="0">
                  <a:solidFill>
                    <a:srgbClr val="FFFFFF"/>
                  </a:solidFill>
                  <a:latin typeface="Verdana" pitchFamily="34" charset="0"/>
                </a:rPr>
                <a:t>Условия</a:t>
              </a:r>
            </a:p>
            <a:p>
              <a:pPr algn="ctr" eaLnBrk="0" hangingPunct="0"/>
              <a:endParaRPr lang="en-US" b="1" dirty="0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94225" name="Text Box 17"/>
            <p:cNvSpPr txBox="1">
              <a:spLocks noChangeArrowheads="1"/>
            </p:cNvSpPr>
            <p:nvPr/>
          </p:nvSpPr>
          <p:spPr bwMode="gray">
            <a:xfrm>
              <a:off x="3052" y="2483"/>
              <a:ext cx="1368" cy="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ru-RU" sz="1700" b="1" dirty="0" smtClean="0">
                  <a:solidFill>
                    <a:srgbClr val="FFFFFF"/>
                  </a:solidFill>
                  <a:latin typeface="Verdana" pitchFamily="34" charset="0"/>
                </a:rPr>
                <a:t>Эффективность</a:t>
              </a:r>
            </a:p>
            <a:p>
              <a:pPr algn="ctr" eaLnBrk="0" hangingPunct="0"/>
              <a:r>
                <a:rPr lang="ru-RU" sz="1700" b="1" dirty="0" smtClean="0">
                  <a:solidFill>
                    <a:srgbClr val="FFFFFF"/>
                  </a:solidFill>
                  <a:latin typeface="Verdana" pitchFamily="34" charset="0"/>
                </a:rPr>
                <a:t>обр. процесса</a:t>
              </a:r>
              <a:endParaRPr lang="en-US" sz="1700" b="1" dirty="0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94226" name="Text Box 18"/>
            <p:cNvSpPr txBox="1">
              <a:spLocks noChangeArrowheads="1"/>
            </p:cNvSpPr>
            <p:nvPr/>
          </p:nvSpPr>
          <p:spPr bwMode="gray">
            <a:xfrm>
              <a:off x="1682" y="2882"/>
              <a:ext cx="109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ru-RU" b="1" dirty="0" smtClean="0">
                  <a:solidFill>
                    <a:srgbClr val="FFFFFF"/>
                  </a:solidFill>
                  <a:latin typeface="Verdana" pitchFamily="34" charset="0"/>
                </a:rPr>
                <a:t>Программы</a:t>
              </a:r>
              <a:endParaRPr lang="en-US" b="1" dirty="0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94227" name="Freeform 19"/>
            <p:cNvSpPr>
              <a:spLocks/>
            </p:cNvSpPr>
            <p:nvPr/>
          </p:nvSpPr>
          <p:spPr bwMode="gray">
            <a:xfrm>
              <a:off x="2768" y="2632"/>
              <a:ext cx="544" cy="680"/>
            </a:xfrm>
            <a:custGeom>
              <a:avLst/>
              <a:gdLst>
                <a:gd name="T0" fmla="*/ 0 w 544"/>
                <a:gd name="T1" fmla="*/ 16 h 680"/>
                <a:gd name="T2" fmla="*/ 256 w 544"/>
                <a:gd name="T3" fmla="*/ 528 h 680"/>
                <a:gd name="T4" fmla="*/ 264 w 544"/>
                <a:gd name="T5" fmla="*/ 680 h 680"/>
                <a:gd name="T6" fmla="*/ 448 w 544"/>
                <a:gd name="T7" fmla="*/ 624 h 680"/>
                <a:gd name="T8" fmla="*/ 544 w 544"/>
                <a:gd name="T9" fmla="*/ 576 h 680"/>
                <a:gd name="T10" fmla="*/ 112 w 544"/>
                <a:gd name="T11" fmla="*/ 0 h 680"/>
                <a:gd name="T12" fmla="*/ 0 w 544"/>
                <a:gd name="T13" fmla="*/ 16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4" h="680">
                  <a:moveTo>
                    <a:pt x="0" y="16"/>
                  </a:moveTo>
                  <a:lnTo>
                    <a:pt x="256" y="528"/>
                  </a:lnTo>
                  <a:lnTo>
                    <a:pt x="264" y="680"/>
                  </a:lnTo>
                  <a:lnTo>
                    <a:pt x="448" y="624"/>
                  </a:lnTo>
                  <a:lnTo>
                    <a:pt x="544" y="576"/>
                  </a:lnTo>
                  <a:lnTo>
                    <a:pt x="112" y="0"/>
                  </a:lnTo>
                  <a:lnTo>
                    <a:pt x="0" y="16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alpha val="19000"/>
                  </a:schemeClr>
                </a:gs>
                <a:gs pos="100000">
                  <a:schemeClr val="folHlink">
                    <a:gamma/>
                    <a:shade val="7568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4228" name="Oval 20"/>
            <p:cNvSpPr>
              <a:spLocks noChangeArrowheads="1"/>
            </p:cNvSpPr>
            <p:nvPr/>
          </p:nvSpPr>
          <p:spPr bwMode="gray">
            <a:xfrm rot="-998297">
              <a:off x="1910" y="1989"/>
              <a:ext cx="1629" cy="68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4" name="Rectangle 2"/>
          <p:cNvSpPr txBox="1">
            <a:spLocks noGrp="1" noChangeArrowheads="1"/>
          </p:cNvSpPr>
          <p:nvPr>
            <p:ph type="title"/>
          </p:nvPr>
        </p:nvSpPr>
        <p:spPr bwMode="black">
          <a:xfrm>
            <a:off x="971600" y="188640"/>
            <a:ext cx="73914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ru-RU" sz="3200" dirty="0" smtClean="0"/>
              <a:t>Финансирование системы профобразования 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867983" y="5373216"/>
            <a:ext cx="78488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Излишняя регламентация финансовой самостоятельности учреждений без учёта организационно-правовых форм профессиональных образовательных организаций</a:t>
            </a:r>
            <a:endParaRPr lang="ru-RU" i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">
  <a:themeElements>
    <a:clrScheme name="sample 3">
      <a:dk1>
        <a:srgbClr val="000066"/>
      </a:dk1>
      <a:lt1>
        <a:srgbClr val="FFFFFF"/>
      </a:lt1>
      <a:dk2>
        <a:srgbClr val="50A834"/>
      </a:dk2>
      <a:lt2>
        <a:srgbClr val="B2B2B2"/>
      </a:lt2>
      <a:accent1>
        <a:srgbClr val="2045AE"/>
      </a:accent1>
      <a:accent2>
        <a:srgbClr val="FF9933"/>
      </a:accent2>
      <a:accent3>
        <a:srgbClr val="FFFFFF"/>
      </a:accent3>
      <a:accent4>
        <a:srgbClr val="000056"/>
      </a:accent4>
      <a:accent5>
        <a:srgbClr val="ABB0D3"/>
      </a:accent5>
      <a:accent6>
        <a:srgbClr val="E78A2D"/>
      </a:accent6>
      <a:hlink>
        <a:srgbClr val="3DC5C5"/>
      </a:hlink>
      <a:folHlink>
        <a:srgbClr val="6B41BF"/>
      </a:folHlink>
    </a:clrScheme>
    <a:fontScheme name="samp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4C1A37"/>
        </a:dk1>
        <a:lt1>
          <a:srgbClr val="FFFFFF"/>
        </a:lt1>
        <a:dk2>
          <a:srgbClr val="FFFFE7"/>
        </a:dk2>
        <a:lt2>
          <a:srgbClr val="B2B2B2"/>
        </a:lt2>
        <a:accent1>
          <a:srgbClr val="C06C98"/>
        </a:accent1>
        <a:accent2>
          <a:srgbClr val="FF9966"/>
        </a:accent2>
        <a:accent3>
          <a:srgbClr val="FFFFFF"/>
        </a:accent3>
        <a:accent4>
          <a:srgbClr val="40142D"/>
        </a:accent4>
        <a:accent5>
          <a:srgbClr val="DCBACA"/>
        </a:accent5>
        <a:accent6>
          <a:srgbClr val="E78A5C"/>
        </a:accent6>
        <a:hlink>
          <a:srgbClr val="BD6D45"/>
        </a:hlink>
        <a:folHlink>
          <a:srgbClr val="3AABC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003366"/>
        </a:dk1>
        <a:lt1>
          <a:srgbClr val="FFFFFF"/>
        </a:lt1>
        <a:dk2>
          <a:srgbClr val="FFFFFF"/>
        </a:dk2>
        <a:lt2>
          <a:srgbClr val="B2B2B2"/>
        </a:lt2>
        <a:accent1>
          <a:srgbClr val="2879B0"/>
        </a:accent1>
        <a:accent2>
          <a:srgbClr val="0099CC"/>
        </a:accent2>
        <a:accent3>
          <a:srgbClr val="FFFFFF"/>
        </a:accent3>
        <a:accent4>
          <a:srgbClr val="002A56"/>
        </a:accent4>
        <a:accent5>
          <a:srgbClr val="ACBED4"/>
        </a:accent5>
        <a:accent6>
          <a:srgbClr val="008AB9"/>
        </a:accent6>
        <a:hlink>
          <a:srgbClr val="A9683B"/>
        </a:hlink>
        <a:folHlink>
          <a:srgbClr val="166A8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000066"/>
        </a:dk1>
        <a:lt1>
          <a:srgbClr val="FFFFFF"/>
        </a:lt1>
        <a:dk2>
          <a:srgbClr val="50A834"/>
        </a:dk2>
        <a:lt2>
          <a:srgbClr val="B2B2B2"/>
        </a:lt2>
        <a:accent1>
          <a:srgbClr val="2045AE"/>
        </a:accent1>
        <a:accent2>
          <a:srgbClr val="FF9933"/>
        </a:accent2>
        <a:accent3>
          <a:srgbClr val="FFFFFF"/>
        </a:accent3>
        <a:accent4>
          <a:srgbClr val="000056"/>
        </a:accent4>
        <a:accent5>
          <a:srgbClr val="ABB0D3"/>
        </a:accent5>
        <a:accent6>
          <a:srgbClr val="E78A2D"/>
        </a:accent6>
        <a:hlink>
          <a:srgbClr val="3DC5C5"/>
        </a:hlink>
        <a:folHlink>
          <a:srgbClr val="6B41B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179</TotalTime>
  <Words>378</Words>
  <Application>Microsoft Office PowerPoint</Application>
  <PresentationFormat>Экран (4:3)</PresentationFormat>
  <Paragraphs>108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5</vt:lpstr>
      <vt:lpstr>Актуальные вопросы ресурсного обеспечения профессиональных образовательных организаций как основа формирования кадрового потенциала для экономики региона</vt:lpstr>
      <vt:lpstr>Нормативная база стратегического развития системы профессионального образования</vt:lpstr>
      <vt:lpstr> Развитие профессионального образования в округе</vt:lpstr>
      <vt:lpstr>Слайд 4</vt:lpstr>
      <vt:lpstr>Слайд 5</vt:lpstr>
      <vt:lpstr>СЦК – новый уровень развития системы профобразования </vt:lpstr>
      <vt:lpstr>МФЦПК – уникальный объект</vt:lpstr>
      <vt:lpstr>Движение WSR как двигатель развития системы профобразования </vt:lpstr>
      <vt:lpstr>Финансирование системы профобразования </vt:lpstr>
      <vt:lpstr>Кадры для профессионального образования</vt:lpstr>
      <vt:lpstr>Проблемы, сдерживающие развитие системы профобразования</vt:lpstr>
      <vt:lpstr>Строительство новых учреждений профобразования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Актуальные вопросы ресурсного обеспечения профессиональных образовательных организаций как основа формирования кадрового потенциала для экономики региона</dc:title>
  <dc:creator>Людмила Ивановна Плеханова</dc:creator>
  <cp:lastModifiedBy>Вадим</cp:lastModifiedBy>
  <cp:revision>24</cp:revision>
  <dcterms:created xsi:type="dcterms:W3CDTF">2018-05-23T04:13:52Z</dcterms:created>
  <dcterms:modified xsi:type="dcterms:W3CDTF">2018-05-28T15:01:32Z</dcterms:modified>
</cp:coreProperties>
</file>